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77" r:id="rId7"/>
    <p:sldId id="278" r:id="rId8"/>
    <p:sldId id="276" r:id="rId9"/>
    <p:sldId id="262" r:id="rId10"/>
    <p:sldId id="263" r:id="rId11"/>
    <p:sldId id="264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12192000" cy="6858000"/>
  <p:notesSz cx="6858000" cy="9144000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svg>
</file>

<file path=ppt/media/image12.png>
</file>

<file path=ppt/media/image13.svg>
</file>

<file path=ppt/media/image14.jp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E2473-FC3A-4DE8-A6A5-391B27842D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HK"/>
              <a:t>Click to edit Master title style</a:t>
            </a:r>
            <a:endParaRPr lang="zh-HK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CE9EBD-F2EF-46A7-9574-7FBC2E6922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HK"/>
              <a:t>Click to edit Master subtitle style</a:t>
            </a:r>
            <a:endParaRPr lang="zh-HK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BF905-6483-4EE7-BB74-7BDDB934F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6A430-03D1-4F46-A983-760FC3492287}" type="datetimeFigureOut">
              <a:rPr lang="zh-HK" altLang="en-US" smtClean="0"/>
              <a:t>3/12/2021</a:t>
            </a:fld>
            <a:endParaRPr lang="zh-HK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7AC85F-9DA2-4325-84B8-906FDCB8B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5F38E-8DDA-456E-936C-5E0257021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B4AAF-A288-4456-8C2F-F9EA33C0AFDB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555045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F7DBE-9DD0-4727-AEC0-A4F54D766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/>
              <a:t>Click to edit Master title style</a:t>
            </a:r>
            <a:endParaRPr lang="zh-HK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E928A0-1F21-46DC-9CD9-514F33D26C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HK"/>
              <a:t>Click to edit Master text styles</a:t>
            </a:r>
          </a:p>
          <a:p>
            <a:pPr lvl="1"/>
            <a:r>
              <a:rPr lang="en-US" altLang="zh-HK"/>
              <a:t>Second level</a:t>
            </a:r>
          </a:p>
          <a:p>
            <a:pPr lvl="2"/>
            <a:r>
              <a:rPr lang="en-US" altLang="zh-HK"/>
              <a:t>Third level</a:t>
            </a:r>
          </a:p>
          <a:p>
            <a:pPr lvl="3"/>
            <a:r>
              <a:rPr lang="en-US" altLang="zh-HK"/>
              <a:t>Fourth level</a:t>
            </a:r>
          </a:p>
          <a:p>
            <a:pPr lvl="4"/>
            <a:r>
              <a:rPr lang="en-US" altLang="zh-HK"/>
              <a:t>Fifth level</a:t>
            </a:r>
            <a:endParaRPr lang="zh-HK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28EAD4-6DF9-4BFD-AB32-6417FA05B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6A430-03D1-4F46-A983-760FC3492287}" type="datetimeFigureOut">
              <a:rPr lang="zh-HK" altLang="en-US" smtClean="0"/>
              <a:t>3/12/2021</a:t>
            </a:fld>
            <a:endParaRPr lang="zh-HK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39C68E-27A2-4DB5-AF22-9ABFD1FDF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C1301-ED29-4BF4-A139-B5A182D78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B4AAF-A288-4456-8C2F-F9EA33C0AFDB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4250950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2C580A-A5A0-4B85-8590-951312380C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HK"/>
              <a:t>Click to edit Master title style</a:t>
            </a:r>
            <a:endParaRPr lang="zh-HK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70264B-98CA-4F98-885B-4FA0B76954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HK"/>
              <a:t>Click to edit Master text styles</a:t>
            </a:r>
          </a:p>
          <a:p>
            <a:pPr lvl="1"/>
            <a:r>
              <a:rPr lang="en-US" altLang="zh-HK"/>
              <a:t>Second level</a:t>
            </a:r>
          </a:p>
          <a:p>
            <a:pPr lvl="2"/>
            <a:r>
              <a:rPr lang="en-US" altLang="zh-HK"/>
              <a:t>Third level</a:t>
            </a:r>
          </a:p>
          <a:p>
            <a:pPr lvl="3"/>
            <a:r>
              <a:rPr lang="en-US" altLang="zh-HK"/>
              <a:t>Fourth level</a:t>
            </a:r>
          </a:p>
          <a:p>
            <a:pPr lvl="4"/>
            <a:r>
              <a:rPr lang="en-US" altLang="zh-HK"/>
              <a:t>Fifth level</a:t>
            </a:r>
            <a:endParaRPr lang="zh-HK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6975D9-E9EB-46F0-B7B6-A5270AA32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6A430-03D1-4F46-A983-760FC3492287}" type="datetimeFigureOut">
              <a:rPr lang="zh-HK" altLang="en-US" smtClean="0"/>
              <a:t>3/12/2021</a:t>
            </a:fld>
            <a:endParaRPr lang="zh-HK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074D2-14FB-43E3-B51E-0037272D1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39C37C-6431-4FEE-A5B3-930100F9F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B4AAF-A288-4456-8C2F-F9EA33C0AFDB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517936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88FF9-0A36-4FA3-9E01-B33AC3079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/>
              <a:t>Click to edit Master title style</a:t>
            </a:r>
            <a:endParaRPr lang="zh-HK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71D04-EDA4-402E-BA0D-A5DDFF6229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HK"/>
              <a:t>Click to edit Master text styles</a:t>
            </a:r>
          </a:p>
          <a:p>
            <a:pPr lvl="1"/>
            <a:r>
              <a:rPr lang="en-US" altLang="zh-HK"/>
              <a:t>Second level</a:t>
            </a:r>
          </a:p>
          <a:p>
            <a:pPr lvl="2"/>
            <a:r>
              <a:rPr lang="en-US" altLang="zh-HK"/>
              <a:t>Third level</a:t>
            </a:r>
          </a:p>
          <a:p>
            <a:pPr lvl="3"/>
            <a:r>
              <a:rPr lang="en-US" altLang="zh-HK"/>
              <a:t>Fourth level</a:t>
            </a:r>
          </a:p>
          <a:p>
            <a:pPr lvl="4"/>
            <a:r>
              <a:rPr lang="en-US" altLang="zh-HK"/>
              <a:t>Fifth level</a:t>
            </a:r>
            <a:endParaRPr lang="zh-HK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38D8F-0A62-4852-A923-21FF6DBC0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6A430-03D1-4F46-A983-760FC3492287}" type="datetimeFigureOut">
              <a:rPr lang="zh-HK" altLang="en-US" smtClean="0"/>
              <a:t>3/12/2021</a:t>
            </a:fld>
            <a:endParaRPr lang="zh-HK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E731E2-FF60-4DD1-B93D-36E0A69DC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D9464C-85BC-4EA3-B51D-A55D802B3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B4AAF-A288-4456-8C2F-F9EA33C0AFDB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418323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BEED0-8C7D-4FD9-8453-4119CA271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HK"/>
              <a:t>Click to edit Master title style</a:t>
            </a:r>
            <a:endParaRPr lang="zh-HK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3304C9-13F4-4A25-89BD-FF4633A06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HK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CA90F-E848-4DF2-AC04-10AC79D74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6A430-03D1-4F46-A983-760FC3492287}" type="datetimeFigureOut">
              <a:rPr lang="zh-HK" altLang="en-US" smtClean="0"/>
              <a:t>3/12/2021</a:t>
            </a:fld>
            <a:endParaRPr lang="zh-HK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69F4BB-049E-4985-95F2-378AB239B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BB1D20-A11D-486D-8CA7-516A4525F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B4AAF-A288-4456-8C2F-F9EA33C0AFDB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175149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4B433-FA9C-4CE2-B4E6-4BF0DC5F4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/>
              <a:t>Click to edit Master title style</a:t>
            </a:r>
            <a:endParaRPr lang="zh-HK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97BF7-3F7E-40AA-89CA-098E2A27E5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HK"/>
              <a:t>Click to edit Master text styles</a:t>
            </a:r>
          </a:p>
          <a:p>
            <a:pPr lvl="1"/>
            <a:r>
              <a:rPr lang="en-US" altLang="zh-HK"/>
              <a:t>Second level</a:t>
            </a:r>
          </a:p>
          <a:p>
            <a:pPr lvl="2"/>
            <a:r>
              <a:rPr lang="en-US" altLang="zh-HK"/>
              <a:t>Third level</a:t>
            </a:r>
          </a:p>
          <a:p>
            <a:pPr lvl="3"/>
            <a:r>
              <a:rPr lang="en-US" altLang="zh-HK"/>
              <a:t>Fourth level</a:t>
            </a:r>
          </a:p>
          <a:p>
            <a:pPr lvl="4"/>
            <a:r>
              <a:rPr lang="en-US" altLang="zh-HK"/>
              <a:t>Fifth level</a:t>
            </a:r>
            <a:endParaRPr lang="zh-HK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AB6C3C-5F49-46A3-B95C-4D67F241A7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HK"/>
              <a:t>Click to edit Master text styles</a:t>
            </a:r>
          </a:p>
          <a:p>
            <a:pPr lvl="1"/>
            <a:r>
              <a:rPr lang="en-US" altLang="zh-HK"/>
              <a:t>Second level</a:t>
            </a:r>
          </a:p>
          <a:p>
            <a:pPr lvl="2"/>
            <a:r>
              <a:rPr lang="en-US" altLang="zh-HK"/>
              <a:t>Third level</a:t>
            </a:r>
          </a:p>
          <a:p>
            <a:pPr lvl="3"/>
            <a:r>
              <a:rPr lang="en-US" altLang="zh-HK"/>
              <a:t>Fourth level</a:t>
            </a:r>
          </a:p>
          <a:p>
            <a:pPr lvl="4"/>
            <a:r>
              <a:rPr lang="en-US" altLang="zh-HK"/>
              <a:t>Fifth level</a:t>
            </a:r>
            <a:endParaRPr lang="zh-HK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32C858-A211-4AD0-8DED-7F56A0777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6A430-03D1-4F46-A983-760FC3492287}" type="datetimeFigureOut">
              <a:rPr lang="zh-HK" altLang="en-US" smtClean="0"/>
              <a:t>3/12/2021</a:t>
            </a:fld>
            <a:endParaRPr lang="zh-HK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997B11-7238-4B69-9E97-B3E307DD9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FA3255-6286-400D-BDC2-1272C9395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B4AAF-A288-4456-8C2F-F9EA33C0AFDB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573145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886A1-2EE1-4021-8221-0BD8A8BDC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HK"/>
              <a:t>Click to edit Master title style</a:t>
            </a:r>
            <a:endParaRPr lang="zh-HK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AC463-6B3E-4EF4-A30F-BFE038630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HK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6F0008-3E1A-4EB2-A0CC-C26ED4305D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HK"/>
              <a:t>Click to edit Master text styles</a:t>
            </a:r>
          </a:p>
          <a:p>
            <a:pPr lvl="1"/>
            <a:r>
              <a:rPr lang="en-US" altLang="zh-HK"/>
              <a:t>Second level</a:t>
            </a:r>
          </a:p>
          <a:p>
            <a:pPr lvl="2"/>
            <a:r>
              <a:rPr lang="en-US" altLang="zh-HK"/>
              <a:t>Third level</a:t>
            </a:r>
          </a:p>
          <a:p>
            <a:pPr lvl="3"/>
            <a:r>
              <a:rPr lang="en-US" altLang="zh-HK"/>
              <a:t>Fourth level</a:t>
            </a:r>
          </a:p>
          <a:p>
            <a:pPr lvl="4"/>
            <a:r>
              <a:rPr lang="en-US" altLang="zh-HK"/>
              <a:t>Fifth level</a:t>
            </a:r>
            <a:endParaRPr lang="zh-HK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49AE22-E821-44C8-95C0-B46BC76C72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HK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3DCA3D-856A-4B96-A2F3-9635FEC5CF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HK"/>
              <a:t>Click to edit Master text styles</a:t>
            </a:r>
          </a:p>
          <a:p>
            <a:pPr lvl="1"/>
            <a:r>
              <a:rPr lang="en-US" altLang="zh-HK"/>
              <a:t>Second level</a:t>
            </a:r>
          </a:p>
          <a:p>
            <a:pPr lvl="2"/>
            <a:r>
              <a:rPr lang="en-US" altLang="zh-HK"/>
              <a:t>Third level</a:t>
            </a:r>
          </a:p>
          <a:p>
            <a:pPr lvl="3"/>
            <a:r>
              <a:rPr lang="en-US" altLang="zh-HK"/>
              <a:t>Fourth level</a:t>
            </a:r>
          </a:p>
          <a:p>
            <a:pPr lvl="4"/>
            <a:r>
              <a:rPr lang="en-US" altLang="zh-HK"/>
              <a:t>Fifth level</a:t>
            </a:r>
            <a:endParaRPr lang="zh-HK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ACB57A-7177-42B6-8412-81DD412D8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6A430-03D1-4F46-A983-760FC3492287}" type="datetimeFigureOut">
              <a:rPr lang="zh-HK" altLang="en-US" smtClean="0"/>
              <a:t>3/12/2021</a:t>
            </a:fld>
            <a:endParaRPr lang="zh-HK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DAE8E3-7FAA-4001-8D0E-1C9EE5548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1BF78F-27A9-48AC-B651-4B22CB14F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B4AAF-A288-4456-8C2F-F9EA33C0AFDB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281789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E1B39-3C27-44D9-A86D-B5B0EB508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/>
              <a:t>Click to edit Master title style</a:t>
            </a:r>
            <a:endParaRPr lang="zh-HK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0A7219-4938-4357-8318-F927B8DD2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6A430-03D1-4F46-A983-760FC3492287}" type="datetimeFigureOut">
              <a:rPr lang="zh-HK" altLang="en-US" smtClean="0"/>
              <a:t>3/12/2021</a:t>
            </a:fld>
            <a:endParaRPr lang="zh-HK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616F2C-E8F0-48FC-9F05-358AE6FBF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1AF88D-9E6A-4F40-9011-3DAA3BCB5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B4AAF-A288-4456-8C2F-F9EA33C0AFDB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170017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B6A912-E29E-466D-93A3-A0CF01437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6A430-03D1-4F46-A983-760FC3492287}" type="datetimeFigureOut">
              <a:rPr lang="zh-HK" altLang="en-US" smtClean="0"/>
              <a:t>3/12/2021</a:t>
            </a:fld>
            <a:endParaRPr lang="zh-HK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9524F7-3579-4CC9-B039-FF80060CF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ADF478-2D83-4582-AFDF-6A471202B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B4AAF-A288-4456-8C2F-F9EA33C0AFDB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7409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BBF45-49DC-4C00-881B-5C2398BAE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HK"/>
              <a:t>Click to edit Master title style</a:t>
            </a:r>
            <a:endParaRPr lang="zh-HK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E90FC4-E5A7-4076-A12B-1802350FC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HK"/>
              <a:t>Click to edit Master text styles</a:t>
            </a:r>
          </a:p>
          <a:p>
            <a:pPr lvl="1"/>
            <a:r>
              <a:rPr lang="en-US" altLang="zh-HK"/>
              <a:t>Second level</a:t>
            </a:r>
          </a:p>
          <a:p>
            <a:pPr lvl="2"/>
            <a:r>
              <a:rPr lang="en-US" altLang="zh-HK"/>
              <a:t>Third level</a:t>
            </a:r>
          </a:p>
          <a:p>
            <a:pPr lvl="3"/>
            <a:r>
              <a:rPr lang="en-US" altLang="zh-HK"/>
              <a:t>Fourth level</a:t>
            </a:r>
          </a:p>
          <a:p>
            <a:pPr lvl="4"/>
            <a:r>
              <a:rPr lang="en-US" altLang="zh-HK"/>
              <a:t>Fifth level</a:t>
            </a:r>
            <a:endParaRPr lang="zh-HK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ED639F-0419-4F37-A318-0C0FBBD908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HK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76F6D5-D1F3-4006-801A-EBF8BA035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6A430-03D1-4F46-A983-760FC3492287}" type="datetimeFigureOut">
              <a:rPr lang="zh-HK" altLang="en-US" smtClean="0"/>
              <a:t>3/12/2021</a:t>
            </a:fld>
            <a:endParaRPr lang="zh-HK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CE7881-FF59-42BA-9906-58660760B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864DB-77E2-42E4-AA8E-8953297E0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B4AAF-A288-4456-8C2F-F9EA33C0AFDB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911040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1C323-745B-464B-8EF2-7164A44F2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HK"/>
              <a:t>Click to edit Master title style</a:t>
            </a:r>
            <a:endParaRPr lang="zh-HK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2431C7-B7B4-4EFA-9BA6-B1218F031A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HK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88BF02-CCAB-4BFC-B6AD-C53CE4AA07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HK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2C8120-0141-41B7-9E3D-AD14253BB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6A430-03D1-4F46-A983-760FC3492287}" type="datetimeFigureOut">
              <a:rPr lang="zh-HK" altLang="en-US" smtClean="0"/>
              <a:t>3/12/2021</a:t>
            </a:fld>
            <a:endParaRPr lang="zh-HK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EFC91F-0290-48F5-88F6-CBAA750F5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41497D-396B-4588-9F9C-81B9994DE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B4AAF-A288-4456-8C2F-F9EA33C0AFDB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4204758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B75311-454A-4459-BE35-83EFE24B6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HK"/>
              <a:t>Click to edit Master title style</a:t>
            </a:r>
            <a:endParaRPr lang="zh-HK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0DAB57-8772-41A6-BF3E-BF14E5958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HK"/>
              <a:t>Click to edit Master text styles</a:t>
            </a:r>
          </a:p>
          <a:p>
            <a:pPr lvl="1"/>
            <a:r>
              <a:rPr lang="en-US" altLang="zh-HK"/>
              <a:t>Second level</a:t>
            </a:r>
          </a:p>
          <a:p>
            <a:pPr lvl="2"/>
            <a:r>
              <a:rPr lang="en-US" altLang="zh-HK"/>
              <a:t>Third level</a:t>
            </a:r>
          </a:p>
          <a:p>
            <a:pPr lvl="3"/>
            <a:r>
              <a:rPr lang="en-US" altLang="zh-HK"/>
              <a:t>Fourth level</a:t>
            </a:r>
          </a:p>
          <a:p>
            <a:pPr lvl="4"/>
            <a:r>
              <a:rPr lang="en-US" altLang="zh-HK"/>
              <a:t>Fifth level</a:t>
            </a:r>
            <a:endParaRPr lang="zh-HK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E1A7BB-042C-4A8D-B5AD-73A0525DFA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6A430-03D1-4F46-A983-760FC3492287}" type="datetimeFigureOut">
              <a:rPr lang="zh-HK" altLang="en-US" smtClean="0"/>
              <a:t>3/12/2021</a:t>
            </a:fld>
            <a:endParaRPr lang="zh-HK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BBBEE-6359-4449-AF65-7F61937D2F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22285-76A7-4A89-9987-DEBDD1EDB3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B4AAF-A288-4456-8C2F-F9EA33C0AFDB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211240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H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bicycle, outdoor&#10;&#10;Description automatically generated">
            <a:extLst>
              <a:ext uri="{FF2B5EF4-FFF2-40B4-BE49-F238E27FC236}">
                <a16:creationId xmlns:a16="http://schemas.microsoft.com/office/drawing/2014/main" id="{C6DE70EF-A94D-4323-BF11-E7970B5C8F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9FA68F-DBA7-4658-9EF3-8543B7FDAA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US" altLang="zh-HK" sz="4000">
                <a:solidFill>
                  <a:schemeClr val="tx1">
                    <a:lumMod val="85000"/>
                    <a:lumOff val="1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Case Study</a:t>
            </a:r>
            <a:endParaRPr lang="zh-HK" altLang="en-US" sz="4000" dirty="0">
              <a:solidFill>
                <a:schemeClr val="tx1">
                  <a:lumMod val="85000"/>
                  <a:lumOff val="1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D7AC71-6D50-465B-8E96-6A56C35364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 fontScale="55000" lnSpcReduction="20000"/>
          </a:bodyPr>
          <a:lstStyle/>
          <a:p>
            <a:pPr algn="l"/>
            <a:endParaRPr lang="zh-HK" altLang="en-US" sz="1800" b="0" i="0" u="none" strike="noStrike" baseline="0">
              <a:solidFill>
                <a:schemeClr val="accent3">
                  <a:lumMod val="50000"/>
                </a:schemeClr>
              </a:solidFill>
              <a:latin typeface="Open Sans" panose="020B0606030504020204" pitchFamily="34" charset="0"/>
            </a:endParaRPr>
          </a:p>
          <a:p>
            <a:r>
              <a:rPr lang="en-US" altLang="zh-HK" sz="1800" b="0" i="0" u="none" strike="noStrike" baseline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</a:rPr>
              <a:t> </a:t>
            </a:r>
            <a:r>
              <a:rPr lang="en-US" altLang="zh-HK" sz="4300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Cyclistic bike-share analysis</a:t>
            </a:r>
            <a:endParaRPr lang="zh-HK" altLang="en-US" sz="4300" dirty="0">
              <a:solidFill>
                <a:schemeClr val="accent3">
                  <a:lumMod val="50000"/>
                </a:schemeClr>
              </a:solidFill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7BDAD04E-3175-4090-AC08-50F584286E1D}"/>
              </a:ext>
            </a:extLst>
          </p:cNvPr>
          <p:cNvSpPr/>
          <p:nvPr/>
        </p:nvSpPr>
        <p:spPr>
          <a:xfrm>
            <a:off x="-17756" y="-8878"/>
            <a:ext cx="488273" cy="62676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7347271-418A-4507-9429-C11AE195616B}"/>
              </a:ext>
            </a:extLst>
          </p:cNvPr>
          <p:cNvSpPr/>
          <p:nvPr/>
        </p:nvSpPr>
        <p:spPr>
          <a:xfrm>
            <a:off x="11874062" y="-8879"/>
            <a:ext cx="335713" cy="343787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B053CA4-6D84-47FF-810C-FB09228B8CCF}"/>
              </a:ext>
            </a:extLst>
          </p:cNvPr>
          <p:cNvSpPr/>
          <p:nvPr/>
        </p:nvSpPr>
        <p:spPr>
          <a:xfrm>
            <a:off x="677085" y="0"/>
            <a:ext cx="45719" cy="26004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8682E36-E4A5-4AFC-A7C1-22CB212E557B}"/>
              </a:ext>
            </a:extLst>
          </p:cNvPr>
          <p:cNvSpPr/>
          <p:nvPr/>
        </p:nvSpPr>
        <p:spPr>
          <a:xfrm flipH="1">
            <a:off x="990614" y="-8879"/>
            <a:ext cx="45719" cy="19516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8EA7A98-10D8-4E98-83CD-3B1BC271EF1E}"/>
              </a:ext>
            </a:extLst>
          </p:cNvPr>
          <p:cNvSpPr/>
          <p:nvPr/>
        </p:nvSpPr>
        <p:spPr>
          <a:xfrm flipH="1">
            <a:off x="1258424" y="-975804"/>
            <a:ext cx="45719" cy="19516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6433208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6C8DD-935E-46E0-93DB-793DA2E2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Action: Fill values !!</a:t>
            </a:r>
            <a:endParaRPr lang="zh-HK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8681D-3D5C-462A-8BE4-DDAAEEBC6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zh-HK" dirty="0"/>
              <a:t>3. Null values from </a:t>
            </a:r>
            <a:r>
              <a:rPr lang="en-US" altLang="zh-HK" dirty="0" err="1"/>
              <a:t>station_name</a:t>
            </a:r>
            <a:r>
              <a:rPr lang="en-US" altLang="zh-HK" dirty="0"/>
              <a:t>, </a:t>
            </a:r>
            <a:r>
              <a:rPr lang="en-US" altLang="zh-HK" dirty="0" err="1"/>
              <a:t>station_id</a:t>
            </a:r>
            <a:r>
              <a:rPr lang="en-US" altLang="zh-HK" dirty="0"/>
              <a:t> (By SQL)</a:t>
            </a: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--CASE 1 (null </a:t>
            </a:r>
            <a:r>
              <a:rPr lang="en-US" altLang="zh-HK" dirty="0" err="1">
                <a:solidFill>
                  <a:srgbClr val="00B0F0"/>
                </a:solidFill>
              </a:rPr>
              <a:t>start_station_id</a:t>
            </a:r>
            <a:r>
              <a:rPr lang="en-US" altLang="zh-HK" dirty="0">
                <a:solidFill>
                  <a:srgbClr val="00B0F0"/>
                </a:solidFill>
              </a:rPr>
              <a:t>): 236 cases</a:t>
            </a: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SELECT *</a:t>
            </a: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FROM </a:t>
            </a:r>
            <a:r>
              <a:rPr lang="en-US" altLang="zh-HK" dirty="0" err="1">
                <a:solidFill>
                  <a:srgbClr val="00B0F0"/>
                </a:solidFill>
              </a:rPr>
              <a:t>sharing_bike_dataset</a:t>
            </a:r>
            <a:endParaRPr lang="en-US" altLang="zh-HK" dirty="0">
              <a:solidFill>
                <a:srgbClr val="00B0F0"/>
              </a:solidFill>
            </a:endParaRP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WHERE</a:t>
            </a: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(</a:t>
            </a:r>
            <a:r>
              <a:rPr lang="en-US" altLang="zh-HK" dirty="0" err="1">
                <a:solidFill>
                  <a:srgbClr val="00B0F0"/>
                </a:solidFill>
              </a:rPr>
              <a:t>start_station_id</a:t>
            </a:r>
            <a:r>
              <a:rPr lang="en-US" altLang="zh-HK" dirty="0">
                <a:solidFill>
                  <a:srgbClr val="00B0F0"/>
                </a:solidFill>
              </a:rPr>
              <a:t> IS NULL AND </a:t>
            </a:r>
            <a:r>
              <a:rPr lang="en-US" altLang="zh-HK" dirty="0" err="1">
                <a:solidFill>
                  <a:srgbClr val="00B0F0"/>
                </a:solidFill>
              </a:rPr>
              <a:t>start_station_name</a:t>
            </a:r>
            <a:r>
              <a:rPr lang="en-US" altLang="zh-HK" dirty="0">
                <a:solidFill>
                  <a:srgbClr val="00B0F0"/>
                </a:solidFill>
              </a:rPr>
              <a:t> IS NOT NULL) </a:t>
            </a: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AND </a:t>
            </a: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(</a:t>
            </a:r>
            <a:r>
              <a:rPr lang="en-US" altLang="zh-HK" dirty="0" err="1">
                <a:solidFill>
                  <a:srgbClr val="00B0F0"/>
                </a:solidFill>
              </a:rPr>
              <a:t>end_station_id</a:t>
            </a:r>
            <a:r>
              <a:rPr lang="en-US" altLang="zh-HK" dirty="0">
                <a:solidFill>
                  <a:srgbClr val="00B0F0"/>
                </a:solidFill>
              </a:rPr>
              <a:t> IS NOT NULL AND </a:t>
            </a:r>
            <a:r>
              <a:rPr lang="en-US" altLang="zh-HK" dirty="0" err="1">
                <a:solidFill>
                  <a:srgbClr val="00B0F0"/>
                </a:solidFill>
              </a:rPr>
              <a:t>end_station_name</a:t>
            </a:r>
            <a:r>
              <a:rPr lang="en-US" altLang="zh-HK" dirty="0">
                <a:solidFill>
                  <a:srgbClr val="00B0F0"/>
                </a:solidFill>
              </a:rPr>
              <a:t> IS NOT NULL)</a:t>
            </a:r>
          </a:p>
          <a:p>
            <a:pPr lvl="1"/>
            <a:endParaRPr lang="en-US" altLang="zh-HK" dirty="0"/>
          </a:p>
          <a:p>
            <a:pPr lvl="1"/>
            <a:endParaRPr lang="en-US" altLang="zh-HK" dirty="0"/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--CASE 2 (null </a:t>
            </a:r>
            <a:r>
              <a:rPr lang="en-US" altLang="zh-HK" dirty="0" err="1">
                <a:solidFill>
                  <a:srgbClr val="00B0F0"/>
                </a:solidFill>
              </a:rPr>
              <a:t>start_station_name</a:t>
            </a:r>
            <a:r>
              <a:rPr lang="en-US" altLang="zh-HK" dirty="0">
                <a:solidFill>
                  <a:srgbClr val="00B0F0"/>
                </a:solidFill>
              </a:rPr>
              <a:t>): 1</a:t>
            </a: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SELECT *</a:t>
            </a: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FROM </a:t>
            </a:r>
            <a:r>
              <a:rPr lang="en-US" altLang="zh-HK" dirty="0" err="1">
                <a:solidFill>
                  <a:srgbClr val="00B0F0"/>
                </a:solidFill>
              </a:rPr>
              <a:t>sharing_bike_dataset</a:t>
            </a:r>
            <a:endParaRPr lang="en-US" altLang="zh-HK" dirty="0">
              <a:solidFill>
                <a:srgbClr val="00B0F0"/>
              </a:solidFill>
            </a:endParaRP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WHERE</a:t>
            </a: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(</a:t>
            </a:r>
            <a:r>
              <a:rPr lang="en-US" altLang="zh-HK" dirty="0" err="1">
                <a:solidFill>
                  <a:srgbClr val="00B0F0"/>
                </a:solidFill>
              </a:rPr>
              <a:t>start_station_id</a:t>
            </a:r>
            <a:r>
              <a:rPr lang="en-US" altLang="zh-HK" dirty="0">
                <a:solidFill>
                  <a:srgbClr val="00B0F0"/>
                </a:solidFill>
              </a:rPr>
              <a:t> IS NOT NULL AND </a:t>
            </a:r>
            <a:r>
              <a:rPr lang="en-US" altLang="zh-HK" dirty="0" err="1">
                <a:solidFill>
                  <a:srgbClr val="00B0F0"/>
                </a:solidFill>
              </a:rPr>
              <a:t>start_station_name</a:t>
            </a:r>
            <a:r>
              <a:rPr lang="en-US" altLang="zh-HK" dirty="0">
                <a:solidFill>
                  <a:srgbClr val="00B0F0"/>
                </a:solidFill>
              </a:rPr>
              <a:t> IS NULL) </a:t>
            </a: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AND </a:t>
            </a: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(</a:t>
            </a:r>
            <a:r>
              <a:rPr lang="en-US" altLang="zh-HK" dirty="0" err="1">
                <a:solidFill>
                  <a:srgbClr val="00B0F0"/>
                </a:solidFill>
              </a:rPr>
              <a:t>end_station_id</a:t>
            </a:r>
            <a:r>
              <a:rPr lang="en-US" altLang="zh-HK" dirty="0">
                <a:solidFill>
                  <a:srgbClr val="00B0F0"/>
                </a:solidFill>
              </a:rPr>
              <a:t> IS NOT NULL AND </a:t>
            </a:r>
            <a:r>
              <a:rPr lang="en-US" altLang="zh-HK" dirty="0" err="1">
                <a:solidFill>
                  <a:srgbClr val="00B0F0"/>
                </a:solidFill>
              </a:rPr>
              <a:t>end_station_name</a:t>
            </a:r>
            <a:r>
              <a:rPr lang="en-US" altLang="zh-HK" dirty="0">
                <a:solidFill>
                  <a:srgbClr val="00B0F0"/>
                </a:solidFill>
              </a:rPr>
              <a:t> IS NOT NULL)</a:t>
            </a:r>
          </a:p>
          <a:p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910681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EA24E-D28D-47EC-91FB-D4E39E8DE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5E2B0-2DEB-4447-A0C1-FFFB4739C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HK" dirty="0"/>
              <a:t>3. Null values from </a:t>
            </a:r>
            <a:r>
              <a:rPr lang="en-US" altLang="zh-HK" dirty="0" err="1"/>
              <a:t>station_name</a:t>
            </a:r>
            <a:r>
              <a:rPr lang="en-US" altLang="zh-HK" dirty="0"/>
              <a:t>, </a:t>
            </a:r>
            <a:r>
              <a:rPr lang="en-US" altLang="zh-HK" dirty="0" err="1"/>
              <a:t>station_id</a:t>
            </a:r>
            <a:r>
              <a:rPr lang="en-US" altLang="zh-HK" dirty="0"/>
              <a:t> (By SQL)</a:t>
            </a: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--CASE 3 (null </a:t>
            </a:r>
            <a:r>
              <a:rPr lang="en-US" altLang="zh-HK" dirty="0" err="1">
                <a:solidFill>
                  <a:srgbClr val="00B0F0"/>
                </a:solidFill>
              </a:rPr>
              <a:t>end_station_id</a:t>
            </a:r>
            <a:r>
              <a:rPr lang="en-US" altLang="zh-HK" dirty="0">
                <a:solidFill>
                  <a:srgbClr val="00B0F0"/>
                </a:solidFill>
              </a:rPr>
              <a:t>): 117</a:t>
            </a: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SELECT *</a:t>
            </a: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FROM </a:t>
            </a:r>
            <a:r>
              <a:rPr lang="en-US" altLang="zh-HK" dirty="0" err="1">
                <a:solidFill>
                  <a:srgbClr val="00B0F0"/>
                </a:solidFill>
              </a:rPr>
              <a:t>sharing_bike_dataset</a:t>
            </a:r>
            <a:endParaRPr lang="en-US" altLang="zh-HK" dirty="0">
              <a:solidFill>
                <a:srgbClr val="00B0F0"/>
              </a:solidFill>
            </a:endParaRP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WHERE </a:t>
            </a: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(</a:t>
            </a:r>
            <a:r>
              <a:rPr lang="en-US" altLang="zh-HK" dirty="0" err="1">
                <a:solidFill>
                  <a:srgbClr val="00B0F0"/>
                </a:solidFill>
              </a:rPr>
              <a:t>start_station_id</a:t>
            </a:r>
            <a:r>
              <a:rPr lang="en-US" altLang="zh-HK" dirty="0">
                <a:solidFill>
                  <a:srgbClr val="00B0F0"/>
                </a:solidFill>
              </a:rPr>
              <a:t> IS NOT NULL AND </a:t>
            </a:r>
            <a:r>
              <a:rPr lang="en-US" altLang="zh-HK" dirty="0" err="1">
                <a:solidFill>
                  <a:srgbClr val="00B0F0"/>
                </a:solidFill>
              </a:rPr>
              <a:t>start_station_name</a:t>
            </a:r>
            <a:r>
              <a:rPr lang="en-US" altLang="zh-HK" dirty="0">
                <a:solidFill>
                  <a:srgbClr val="00B0F0"/>
                </a:solidFill>
              </a:rPr>
              <a:t> IS NOT NULL) AND (</a:t>
            </a:r>
            <a:r>
              <a:rPr lang="en-US" altLang="zh-HK" dirty="0" err="1">
                <a:solidFill>
                  <a:srgbClr val="00B0F0"/>
                </a:solidFill>
              </a:rPr>
              <a:t>end_station_id</a:t>
            </a:r>
            <a:r>
              <a:rPr lang="en-US" altLang="zh-HK" dirty="0">
                <a:solidFill>
                  <a:srgbClr val="00B0F0"/>
                </a:solidFill>
              </a:rPr>
              <a:t> IS NULL AND </a:t>
            </a:r>
            <a:r>
              <a:rPr lang="en-US" altLang="zh-HK" dirty="0" err="1">
                <a:solidFill>
                  <a:srgbClr val="00B0F0"/>
                </a:solidFill>
              </a:rPr>
              <a:t>end_station_name</a:t>
            </a:r>
            <a:r>
              <a:rPr lang="en-US" altLang="zh-HK" dirty="0">
                <a:solidFill>
                  <a:srgbClr val="00B0F0"/>
                </a:solidFill>
              </a:rPr>
              <a:t> IS NOT NULL)</a:t>
            </a:r>
          </a:p>
          <a:p>
            <a:pPr lvl="1"/>
            <a:endParaRPr lang="en-US" altLang="zh-HK" dirty="0">
              <a:solidFill>
                <a:srgbClr val="00B0F0"/>
              </a:solidFill>
            </a:endParaRPr>
          </a:p>
          <a:p>
            <a:pPr lvl="1"/>
            <a:r>
              <a:rPr lang="en-US" altLang="zh-HK" dirty="0"/>
              <a:t>--CASE 4: 0 </a:t>
            </a:r>
          </a:p>
          <a:p>
            <a:pPr lvl="1"/>
            <a:r>
              <a:rPr lang="en-US" altLang="zh-HK" dirty="0"/>
              <a:t>SELECT *</a:t>
            </a:r>
          </a:p>
          <a:p>
            <a:pPr lvl="1"/>
            <a:r>
              <a:rPr lang="en-US" altLang="zh-HK" dirty="0"/>
              <a:t>FROM </a:t>
            </a:r>
            <a:r>
              <a:rPr lang="en-US" altLang="zh-HK" dirty="0" err="1"/>
              <a:t>sharing_bike_dataset</a:t>
            </a:r>
            <a:endParaRPr lang="en-US" altLang="zh-HK" dirty="0"/>
          </a:p>
          <a:p>
            <a:pPr lvl="1"/>
            <a:r>
              <a:rPr lang="en-US" altLang="zh-HK" dirty="0"/>
              <a:t>WHERE </a:t>
            </a:r>
          </a:p>
          <a:p>
            <a:pPr lvl="1"/>
            <a:r>
              <a:rPr lang="en-US" altLang="zh-HK" dirty="0"/>
              <a:t>(</a:t>
            </a:r>
            <a:r>
              <a:rPr lang="en-US" altLang="zh-HK" dirty="0" err="1"/>
              <a:t>start_station_id</a:t>
            </a:r>
            <a:r>
              <a:rPr lang="en-US" altLang="zh-HK" dirty="0"/>
              <a:t> IS NOT NULL AND </a:t>
            </a:r>
            <a:r>
              <a:rPr lang="en-US" altLang="zh-HK" dirty="0" err="1"/>
              <a:t>start_station_name</a:t>
            </a:r>
            <a:r>
              <a:rPr lang="en-US" altLang="zh-HK" dirty="0"/>
              <a:t> IS NOT NULL) AND (</a:t>
            </a:r>
            <a:r>
              <a:rPr lang="en-US" altLang="zh-HK" dirty="0" err="1"/>
              <a:t>end_station_id</a:t>
            </a:r>
            <a:r>
              <a:rPr lang="en-US" altLang="zh-HK" dirty="0"/>
              <a:t> IS NOT NULL AND </a:t>
            </a:r>
            <a:r>
              <a:rPr lang="en-US" altLang="zh-HK" dirty="0" err="1"/>
              <a:t>end_station_name</a:t>
            </a:r>
            <a:r>
              <a:rPr lang="en-US" altLang="zh-HK" dirty="0"/>
              <a:t> IS NULL)</a:t>
            </a:r>
          </a:p>
          <a:p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1219251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EA24E-D28D-47EC-91FB-D4E39E8DE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HK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5E2B0-2DEB-4447-A0C1-FFFB4739C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HK" dirty="0"/>
              <a:t>3. Null values from </a:t>
            </a:r>
            <a:r>
              <a:rPr lang="en-US" altLang="zh-HK" dirty="0" err="1"/>
              <a:t>station_name</a:t>
            </a:r>
            <a:r>
              <a:rPr lang="en-US" altLang="zh-HK" dirty="0"/>
              <a:t>, </a:t>
            </a:r>
            <a:r>
              <a:rPr lang="en-US" altLang="zh-HK" dirty="0" err="1"/>
              <a:t>station_id</a:t>
            </a:r>
            <a:r>
              <a:rPr lang="en-US" altLang="zh-HK" dirty="0"/>
              <a:t> (By SQL)</a:t>
            </a: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--CASE 5 (null </a:t>
            </a:r>
            <a:r>
              <a:rPr lang="en-US" altLang="zh-HK" dirty="0" err="1">
                <a:solidFill>
                  <a:srgbClr val="00B0F0"/>
                </a:solidFill>
              </a:rPr>
              <a:t>start_station_id</a:t>
            </a:r>
            <a:r>
              <a:rPr lang="en-US" altLang="zh-HK" dirty="0">
                <a:solidFill>
                  <a:srgbClr val="00B0F0"/>
                </a:solidFill>
              </a:rPr>
              <a:t> and null </a:t>
            </a:r>
            <a:r>
              <a:rPr lang="en-US" altLang="zh-HK" dirty="0" err="1">
                <a:solidFill>
                  <a:srgbClr val="00B0F0"/>
                </a:solidFill>
              </a:rPr>
              <a:t>end_station_id</a:t>
            </a:r>
            <a:r>
              <a:rPr lang="en-US" altLang="zh-HK" dirty="0">
                <a:solidFill>
                  <a:srgbClr val="00B0F0"/>
                </a:solidFill>
              </a:rPr>
              <a:t>) : 23</a:t>
            </a: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SELECT *</a:t>
            </a: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FROM </a:t>
            </a:r>
            <a:r>
              <a:rPr lang="en-US" altLang="zh-HK" dirty="0" err="1">
                <a:solidFill>
                  <a:srgbClr val="00B0F0"/>
                </a:solidFill>
              </a:rPr>
              <a:t>sharing_bike_dataset</a:t>
            </a:r>
            <a:endParaRPr lang="en-US" altLang="zh-HK" dirty="0">
              <a:solidFill>
                <a:srgbClr val="00B0F0"/>
              </a:solidFill>
            </a:endParaRP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WHERE </a:t>
            </a:r>
          </a:p>
          <a:p>
            <a:pPr lvl="1"/>
            <a:r>
              <a:rPr lang="en-US" altLang="zh-HK" dirty="0">
                <a:solidFill>
                  <a:srgbClr val="00B0F0"/>
                </a:solidFill>
              </a:rPr>
              <a:t>(</a:t>
            </a:r>
            <a:r>
              <a:rPr lang="en-US" altLang="zh-HK" dirty="0" err="1">
                <a:solidFill>
                  <a:srgbClr val="00B0F0"/>
                </a:solidFill>
              </a:rPr>
              <a:t>start_station_id</a:t>
            </a:r>
            <a:r>
              <a:rPr lang="en-US" altLang="zh-HK" dirty="0">
                <a:solidFill>
                  <a:srgbClr val="00B0F0"/>
                </a:solidFill>
              </a:rPr>
              <a:t> IS NULL AND </a:t>
            </a:r>
            <a:r>
              <a:rPr lang="en-US" altLang="zh-HK" dirty="0" err="1">
                <a:solidFill>
                  <a:srgbClr val="00B0F0"/>
                </a:solidFill>
              </a:rPr>
              <a:t>start_station_name</a:t>
            </a:r>
            <a:r>
              <a:rPr lang="en-US" altLang="zh-HK" dirty="0">
                <a:solidFill>
                  <a:srgbClr val="00B0F0"/>
                </a:solidFill>
              </a:rPr>
              <a:t> IS NOT NULL) AND (</a:t>
            </a:r>
            <a:r>
              <a:rPr lang="en-US" altLang="zh-HK" dirty="0" err="1">
                <a:solidFill>
                  <a:srgbClr val="00B0F0"/>
                </a:solidFill>
              </a:rPr>
              <a:t>end_station_id</a:t>
            </a:r>
            <a:r>
              <a:rPr lang="en-US" altLang="zh-HK" dirty="0">
                <a:solidFill>
                  <a:srgbClr val="00B0F0"/>
                </a:solidFill>
              </a:rPr>
              <a:t> IS NULL AND </a:t>
            </a:r>
            <a:r>
              <a:rPr lang="en-US" altLang="zh-HK" dirty="0" err="1">
                <a:solidFill>
                  <a:srgbClr val="00B0F0"/>
                </a:solidFill>
              </a:rPr>
              <a:t>end_station_name</a:t>
            </a:r>
            <a:r>
              <a:rPr lang="en-US" altLang="zh-HK" dirty="0">
                <a:solidFill>
                  <a:srgbClr val="00B0F0"/>
                </a:solidFill>
              </a:rPr>
              <a:t> IS NOT NULL)</a:t>
            </a:r>
          </a:p>
          <a:p>
            <a:pPr lvl="1"/>
            <a:endParaRPr lang="en-US" altLang="zh-HK" dirty="0"/>
          </a:p>
          <a:p>
            <a:pPr lvl="1"/>
            <a:endParaRPr lang="en-US" altLang="zh-HK" dirty="0"/>
          </a:p>
          <a:p>
            <a:pPr lvl="1"/>
            <a:r>
              <a:rPr lang="en-US" altLang="zh-HK" dirty="0"/>
              <a:t>-- CASE 6: 0</a:t>
            </a:r>
          </a:p>
          <a:p>
            <a:pPr lvl="1"/>
            <a:r>
              <a:rPr lang="en-US" altLang="zh-HK" dirty="0"/>
              <a:t>SELECT *</a:t>
            </a:r>
          </a:p>
          <a:p>
            <a:pPr lvl="1"/>
            <a:r>
              <a:rPr lang="en-US" altLang="zh-HK" dirty="0"/>
              <a:t>FROM </a:t>
            </a:r>
            <a:r>
              <a:rPr lang="en-US" altLang="zh-HK" dirty="0" err="1"/>
              <a:t>sharing_bike_dataset</a:t>
            </a:r>
            <a:endParaRPr lang="en-US" altLang="zh-HK" dirty="0"/>
          </a:p>
          <a:p>
            <a:pPr lvl="1"/>
            <a:r>
              <a:rPr lang="en-US" altLang="zh-HK" dirty="0"/>
              <a:t>WHERE </a:t>
            </a:r>
          </a:p>
          <a:p>
            <a:pPr lvl="1"/>
            <a:r>
              <a:rPr lang="en-US" altLang="zh-HK" dirty="0"/>
              <a:t>(</a:t>
            </a:r>
            <a:r>
              <a:rPr lang="en-US" altLang="zh-HK" dirty="0" err="1"/>
              <a:t>start_station_id</a:t>
            </a:r>
            <a:r>
              <a:rPr lang="en-US" altLang="zh-HK" dirty="0"/>
              <a:t> IS NOT NULL AND </a:t>
            </a:r>
            <a:r>
              <a:rPr lang="en-US" altLang="zh-HK" dirty="0" err="1"/>
              <a:t>start_station_name</a:t>
            </a:r>
            <a:r>
              <a:rPr lang="en-US" altLang="zh-HK" dirty="0"/>
              <a:t> IS NULL) AND (</a:t>
            </a:r>
            <a:r>
              <a:rPr lang="en-US" altLang="zh-HK" dirty="0" err="1"/>
              <a:t>end_station_id</a:t>
            </a:r>
            <a:r>
              <a:rPr lang="en-US" altLang="zh-HK" dirty="0"/>
              <a:t> IS NULL AND </a:t>
            </a:r>
            <a:r>
              <a:rPr lang="en-US" altLang="zh-HK" dirty="0" err="1"/>
              <a:t>end_station_name</a:t>
            </a:r>
            <a:r>
              <a:rPr lang="en-US" altLang="zh-HK" dirty="0"/>
              <a:t> IS NOT NULL)</a:t>
            </a:r>
          </a:p>
          <a:p>
            <a:pPr lvl="1"/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11842322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EA24E-D28D-47EC-91FB-D4E39E8DE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5E2B0-2DEB-4447-A0C1-FFFB4739C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HK" dirty="0"/>
              <a:t>3. Null values from </a:t>
            </a:r>
            <a:r>
              <a:rPr lang="en-US" altLang="zh-HK" dirty="0" err="1"/>
              <a:t>station_name</a:t>
            </a:r>
            <a:r>
              <a:rPr lang="en-US" altLang="zh-HK" dirty="0"/>
              <a:t>, </a:t>
            </a:r>
            <a:r>
              <a:rPr lang="en-US" altLang="zh-HK" dirty="0" err="1"/>
              <a:t>station_id</a:t>
            </a:r>
            <a:r>
              <a:rPr lang="en-US" altLang="zh-HK" dirty="0"/>
              <a:t> (By SQL)</a:t>
            </a:r>
          </a:p>
          <a:p>
            <a:pPr lvl="1"/>
            <a:r>
              <a:rPr lang="en-US" altLang="zh-HK" dirty="0"/>
              <a:t>-- CASE 7: 0</a:t>
            </a:r>
          </a:p>
          <a:p>
            <a:pPr lvl="1"/>
            <a:r>
              <a:rPr lang="en-US" altLang="zh-HK" dirty="0"/>
              <a:t>SELECT *</a:t>
            </a:r>
          </a:p>
          <a:p>
            <a:pPr lvl="1"/>
            <a:r>
              <a:rPr lang="en-US" altLang="zh-HK" dirty="0"/>
              <a:t>FROM </a:t>
            </a:r>
            <a:r>
              <a:rPr lang="en-US" altLang="zh-HK" dirty="0" err="1"/>
              <a:t>sharing_bike_dataset</a:t>
            </a:r>
            <a:endParaRPr lang="en-US" altLang="zh-HK" dirty="0"/>
          </a:p>
          <a:p>
            <a:pPr lvl="1"/>
            <a:r>
              <a:rPr lang="en-US" altLang="zh-HK" dirty="0"/>
              <a:t>WHERE </a:t>
            </a:r>
          </a:p>
          <a:p>
            <a:pPr lvl="1"/>
            <a:r>
              <a:rPr lang="en-US" altLang="zh-HK" dirty="0"/>
              <a:t>(</a:t>
            </a:r>
            <a:r>
              <a:rPr lang="en-US" altLang="zh-HK" dirty="0" err="1"/>
              <a:t>start_station_id</a:t>
            </a:r>
            <a:r>
              <a:rPr lang="en-US" altLang="zh-HK" dirty="0"/>
              <a:t> IS NOT NULL AND </a:t>
            </a:r>
            <a:r>
              <a:rPr lang="en-US" altLang="zh-HK" dirty="0" err="1"/>
              <a:t>start_station_name</a:t>
            </a:r>
            <a:r>
              <a:rPr lang="en-US" altLang="zh-HK" dirty="0"/>
              <a:t> IS NULL) AND (</a:t>
            </a:r>
            <a:r>
              <a:rPr lang="en-US" altLang="zh-HK" dirty="0" err="1"/>
              <a:t>end_station_id</a:t>
            </a:r>
            <a:r>
              <a:rPr lang="en-US" altLang="zh-HK" dirty="0"/>
              <a:t> IS NOT NULL AND </a:t>
            </a:r>
            <a:r>
              <a:rPr lang="en-US" altLang="zh-HK" dirty="0" err="1"/>
              <a:t>end_station_name</a:t>
            </a:r>
            <a:r>
              <a:rPr lang="en-US" altLang="zh-HK" dirty="0"/>
              <a:t> IS NULL)</a:t>
            </a:r>
          </a:p>
          <a:p>
            <a:pPr lvl="1"/>
            <a:endParaRPr lang="en-US" altLang="zh-HK" dirty="0"/>
          </a:p>
          <a:p>
            <a:pPr lvl="1"/>
            <a:endParaRPr lang="en-US" altLang="zh-HK" dirty="0"/>
          </a:p>
          <a:p>
            <a:pPr lvl="1"/>
            <a:r>
              <a:rPr lang="en-US" altLang="zh-HK" dirty="0"/>
              <a:t>-- CASE 8: 0</a:t>
            </a:r>
          </a:p>
          <a:p>
            <a:pPr lvl="1"/>
            <a:r>
              <a:rPr lang="en-US" altLang="zh-HK" dirty="0"/>
              <a:t>SELECT *</a:t>
            </a:r>
          </a:p>
          <a:p>
            <a:pPr lvl="1"/>
            <a:r>
              <a:rPr lang="en-US" altLang="zh-HK" dirty="0"/>
              <a:t>FROM </a:t>
            </a:r>
            <a:r>
              <a:rPr lang="en-US" altLang="zh-HK" dirty="0" err="1"/>
              <a:t>sharing_bike_dataset</a:t>
            </a:r>
            <a:endParaRPr lang="en-US" altLang="zh-HK" dirty="0"/>
          </a:p>
          <a:p>
            <a:pPr lvl="1"/>
            <a:r>
              <a:rPr lang="en-US" altLang="zh-HK" dirty="0"/>
              <a:t>WHERE </a:t>
            </a:r>
          </a:p>
          <a:p>
            <a:pPr lvl="1"/>
            <a:r>
              <a:rPr lang="en-US" altLang="zh-HK" dirty="0"/>
              <a:t>(</a:t>
            </a:r>
            <a:r>
              <a:rPr lang="en-US" altLang="zh-HK" dirty="0" err="1"/>
              <a:t>start_station_id</a:t>
            </a:r>
            <a:r>
              <a:rPr lang="en-US" altLang="zh-HK" dirty="0"/>
              <a:t> IS NULL AND </a:t>
            </a:r>
            <a:r>
              <a:rPr lang="en-US" altLang="zh-HK" dirty="0" err="1"/>
              <a:t>start_station_name</a:t>
            </a:r>
            <a:r>
              <a:rPr lang="en-US" altLang="zh-HK" dirty="0"/>
              <a:t> IS NOT NULL) AND (</a:t>
            </a:r>
            <a:r>
              <a:rPr lang="en-US" altLang="zh-HK" dirty="0" err="1"/>
              <a:t>end_station_id</a:t>
            </a:r>
            <a:r>
              <a:rPr lang="en-US" altLang="zh-HK" dirty="0"/>
              <a:t> IS NOT NULL AND </a:t>
            </a:r>
            <a:r>
              <a:rPr lang="en-US" altLang="zh-HK" dirty="0" err="1"/>
              <a:t>end_station_name</a:t>
            </a:r>
            <a:r>
              <a:rPr lang="en-US" altLang="zh-HK" dirty="0"/>
              <a:t> IS NULL)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236984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CF5DC-8651-4791-AD95-1ADAF864F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Divide into FIVE SEPARATE TABLE  </a:t>
            </a:r>
            <a:endParaRPr lang="zh-HK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14E07-55DD-488A-995C-19793F459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HK" dirty="0"/>
              <a:t>FOUR null table</a:t>
            </a:r>
          </a:p>
          <a:p>
            <a:r>
              <a:rPr lang="en-US" altLang="zh-HK" dirty="0"/>
              <a:t>ONE NOT null table</a:t>
            </a:r>
          </a:p>
          <a:p>
            <a:endParaRPr lang="en-US" altLang="zh-HK" dirty="0"/>
          </a:p>
        </p:txBody>
      </p:sp>
    </p:spTree>
    <p:extLst>
      <p:ext uri="{BB962C8B-B14F-4D97-AF65-F5344CB8AC3E}">
        <p14:creationId xmlns:p14="http://schemas.microsoft.com/office/powerpoint/2010/main" val="2826122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E60D2-5E0E-4CD7-9259-C3D4D953E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Null table 1 &amp; 2</a:t>
            </a:r>
            <a:endParaRPr lang="zh-HK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D2F60-212D-4633-90A0-9D0F9CED09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altLang="zh-HK" dirty="0"/>
              <a:t>CREATE TABLE sharing_bike_dataset_1 AS</a:t>
            </a:r>
          </a:p>
          <a:p>
            <a:r>
              <a:rPr lang="en-US" altLang="zh-HK" dirty="0"/>
              <a:t>SELECT *</a:t>
            </a:r>
          </a:p>
          <a:p>
            <a:r>
              <a:rPr lang="en-US" altLang="zh-HK" dirty="0"/>
              <a:t>FROM </a:t>
            </a:r>
            <a:r>
              <a:rPr lang="en-US" altLang="zh-HK" dirty="0" err="1"/>
              <a:t>sharing_bike_dataset</a:t>
            </a:r>
            <a:endParaRPr lang="en-US" altLang="zh-HK" dirty="0"/>
          </a:p>
          <a:p>
            <a:r>
              <a:rPr lang="en-US" altLang="zh-HK" dirty="0"/>
              <a:t>WHERE</a:t>
            </a:r>
          </a:p>
          <a:p>
            <a:r>
              <a:rPr lang="en-US" altLang="zh-HK" dirty="0"/>
              <a:t>(</a:t>
            </a:r>
            <a:r>
              <a:rPr lang="en-US" altLang="zh-HK" dirty="0" err="1"/>
              <a:t>start_station_id</a:t>
            </a:r>
            <a:r>
              <a:rPr lang="en-US" altLang="zh-HK" dirty="0"/>
              <a:t> IS NULL AND </a:t>
            </a:r>
            <a:r>
              <a:rPr lang="en-US" altLang="zh-HK" dirty="0" err="1"/>
              <a:t>start_station_name</a:t>
            </a:r>
            <a:r>
              <a:rPr lang="en-US" altLang="zh-HK" dirty="0"/>
              <a:t> IS NOT NULL) AND (</a:t>
            </a:r>
            <a:r>
              <a:rPr lang="en-US" altLang="zh-HK" dirty="0" err="1"/>
              <a:t>end_station_id</a:t>
            </a:r>
            <a:r>
              <a:rPr lang="en-US" altLang="zh-HK" dirty="0"/>
              <a:t> IS NOT NULL AND </a:t>
            </a:r>
            <a:r>
              <a:rPr lang="en-US" altLang="zh-HK" dirty="0" err="1"/>
              <a:t>end_station_name</a:t>
            </a:r>
            <a:r>
              <a:rPr lang="en-US" altLang="zh-HK" dirty="0"/>
              <a:t> IS NOT NULL)</a:t>
            </a:r>
          </a:p>
          <a:p>
            <a:endParaRPr lang="en-US" altLang="zh-HK" dirty="0"/>
          </a:p>
          <a:p>
            <a:endParaRPr lang="en-US" altLang="zh-HK" dirty="0"/>
          </a:p>
          <a:p>
            <a:r>
              <a:rPr lang="en-US" altLang="zh-HK" dirty="0"/>
              <a:t>CREATE TABLE sharing_bike_dataset_2 AS</a:t>
            </a:r>
          </a:p>
          <a:p>
            <a:r>
              <a:rPr lang="en-US" altLang="zh-HK" dirty="0"/>
              <a:t>SELECT *</a:t>
            </a:r>
          </a:p>
          <a:p>
            <a:r>
              <a:rPr lang="en-US" altLang="zh-HK" dirty="0"/>
              <a:t>FROM </a:t>
            </a:r>
            <a:r>
              <a:rPr lang="en-US" altLang="zh-HK" dirty="0" err="1"/>
              <a:t>sharing_bike_dataset</a:t>
            </a:r>
            <a:endParaRPr lang="en-US" altLang="zh-HK" dirty="0"/>
          </a:p>
          <a:p>
            <a:r>
              <a:rPr lang="en-US" altLang="zh-HK" dirty="0"/>
              <a:t>WHERE</a:t>
            </a:r>
          </a:p>
          <a:p>
            <a:r>
              <a:rPr lang="en-US" altLang="zh-HK" dirty="0"/>
              <a:t>(</a:t>
            </a:r>
            <a:r>
              <a:rPr lang="en-US" altLang="zh-HK" dirty="0" err="1"/>
              <a:t>start_station_id</a:t>
            </a:r>
            <a:r>
              <a:rPr lang="en-US" altLang="zh-HK" dirty="0"/>
              <a:t> IS NOT NULL AND </a:t>
            </a:r>
            <a:r>
              <a:rPr lang="en-US" altLang="zh-HK" dirty="0" err="1"/>
              <a:t>start_station_name</a:t>
            </a:r>
            <a:r>
              <a:rPr lang="en-US" altLang="zh-HK" dirty="0"/>
              <a:t> IS NULL) AND (</a:t>
            </a:r>
            <a:r>
              <a:rPr lang="en-US" altLang="zh-HK" dirty="0" err="1"/>
              <a:t>end_station_id</a:t>
            </a:r>
            <a:r>
              <a:rPr lang="en-US" altLang="zh-HK" dirty="0"/>
              <a:t> IS NOT NULL AND </a:t>
            </a:r>
            <a:r>
              <a:rPr lang="en-US" altLang="zh-HK" dirty="0" err="1"/>
              <a:t>end_station_name</a:t>
            </a:r>
            <a:r>
              <a:rPr lang="en-US" altLang="zh-HK" dirty="0"/>
              <a:t> IS NOT NULL)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30419838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82105-8B40-4CFF-8C33-C70BEFD3E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Null table 3&amp;4</a:t>
            </a:r>
            <a:endParaRPr lang="zh-HK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2FE7F-DA00-44CE-ABFA-E4112474B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altLang="zh-HK" dirty="0"/>
              <a:t>CREATE TABLE sharing_bike_dataset_3 AS</a:t>
            </a:r>
          </a:p>
          <a:p>
            <a:r>
              <a:rPr lang="en-US" altLang="zh-HK" dirty="0"/>
              <a:t>SELECT *</a:t>
            </a:r>
          </a:p>
          <a:p>
            <a:r>
              <a:rPr lang="en-US" altLang="zh-HK" dirty="0"/>
              <a:t>FROM </a:t>
            </a:r>
            <a:r>
              <a:rPr lang="en-US" altLang="zh-HK" dirty="0" err="1"/>
              <a:t>sharing_bike_dataset</a:t>
            </a:r>
            <a:endParaRPr lang="en-US" altLang="zh-HK" dirty="0"/>
          </a:p>
          <a:p>
            <a:r>
              <a:rPr lang="en-US" altLang="zh-HK" dirty="0"/>
              <a:t>WHERE </a:t>
            </a:r>
          </a:p>
          <a:p>
            <a:r>
              <a:rPr lang="en-US" altLang="zh-HK" dirty="0"/>
              <a:t>(</a:t>
            </a:r>
            <a:r>
              <a:rPr lang="en-US" altLang="zh-HK" dirty="0" err="1"/>
              <a:t>start_station_id</a:t>
            </a:r>
            <a:r>
              <a:rPr lang="en-US" altLang="zh-HK" dirty="0"/>
              <a:t> IS NOT NULL AND </a:t>
            </a:r>
            <a:r>
              <a:rPr lang="en-US" altLang="zh-HK" dirty="0" err="1"/>
              <a:t>start_station_name</a:t>
            </a:r>
            <a:r>
              <a:rPr lang="en-US" altLang="zh-HK" dirty="0"/>
              <a:t> IS NOT NULL) AND (</a:t>
            </a:r>
            <a:r>
              <a:rPr lang="en-US" altLang="zh-HK" dirty="0" err="1"/>
              <a:t>end_station_id</a:t>
            </a:r>
            <a:r>
              <a:rPr lang="en-US" altLang="zh-HK" dirty="0"/>
              <a:t> IS NULL AND </a:t>
            </a:r>
            <a:r>
              <a:rPr lang="en-US" altLang="zh-HK" dirty="0" err="1"/>
              <a:t>end_station_name</a:t>
            </a:r>
            <a:r>
              <a:rPr lang="en-US" altLang="zh-HK" dirty="0"/>
              <a:t> IS NOT NULL)</a:t>
            </a:r>
          </a:p>
          <a:p>
            <a:endParaRPr lang="en-US" altLang="zh-HK" dirty="0"/>
          </a:p>
          <a:p>
            <a:endParaRPr lang="en-US" altLang="zh-HK" dirty="0"/>
          </a:p>
          <a:p>
            <a:r>
              <a:rPr lang="en-US" altLang="zh-HK" dirty="0"/>
              <a:t>CREATE TABLE sharing_bike_dataset_4 AS</a:t>
            </a:r>
          </a:p>
          <a:p>
            <a:r>
              <a:rPr lang="en-US" altLang="zh-HK" dirty="0"/>
              <a:t>SELECT *</a:t>
            </a:r>
          </a:p>
          <a:p>
            <a:r>
              <a:rPr lang="en-US" altLang="zh-HK" dirty="0"/>
              <a:t>FROM </a:t>
            </a:r>
            <a:r>
              <a:rPr lang="en-US" altLang="zh-HK" dirty="0" err="1"/>
              <a:t>sharing_bike_dataset</a:t>
            </a:r>
            <a:endParaRPr lang="en-US" altLang="zh-HK" dirty="0"/>
          </a:p>
          <a:p>
            <a:r>
              <a:rPr lang="en-US" altLang="zh-HK" dirty="0"/>
              <a:t>WHERE </a:t>
            </a:r>
          </a:p>
          <a:p>
            <a:r>
              <a:rPr lang="en-US" altLang="zh-HK" dirty="0"/>
              <a:t>(</a:t>
            </a:r>
            <a:r>
              <a:rPr lang="en-US" altLang="zh-HK" dirty="0" err="1"/>
              <a:t>start_station_id</a:t>
            </a:r>
            <a:r>
              <a:rPr lang="en-US" altLang="zh-HK" dirty="0"/>
              <a:t> IS NULL AND </a:t>
            </a:r>
            <a:r>
              <a:rPr lang="en-US" altLang="zh-HK" dirty="0" err="1"/>
              <a:t>start_station_name</a:t>
            </a:r>
            <a:r>
              <a:rPr lang="en-US" altLang="zh-HK" dirty="0"/>
              <a:t> IS NOT NULL) AND (</a:t>
            </a:r>
            <a:r>
              <a:rPr lang="en-US" altLang="zh-HK" dirty="0" err="1"/>
              <a:t>end_station_id</a:t>
            </a:r>
            <a:r>
              <a:rPr lang="en-US" altLang="zh-HK" dirty="0"/>
              <a:t> IS NULL AND </a:t>
            </a:r>
            <a:r>
              <a:rPr lang="en-US" altLang="zh-HK" dirty="0" err="1"/>
              <a:t>end_station_name</a:t>
            </a:r>
            <a:r>
              <a:rPr lang="en-US" altLang="zh-HK" dirty="0"/>
              <a:t> IS NOT NULL)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9960929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5A498-13D5-4854-A674-99917276B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FULL station Data</a:t>
            </a:r>
            <a:endParaRPr lang="zh-HK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E06D0-7B2A-41F9-BFEE-76D6378678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HK" dirty="0"/>
              <a:t>CREATE TABLE </a:t>
            </a:r>
            <a:r>
              <a:rPr lang="en-US" altLang="zh-HK" dirty="0" err="1"/>
              <a:t>sharing_bike_dataset_full</a:t>
            </a:r>
            <a:r>
              <a:rPr lang="en-US" altLang="zh-HK" dirty="0"/>
              <a:t> AS </a:t>
            </a:r>
          </a:p>
          <a:p>
            <a:r>
              <a:rPr lang="en-US" altLang="zh-HK" dirty="0"/>
              <a:t>SELECT *</a:t>
            </a:r>
          </a:p>
          <a:p>
            <a:r>
              <a:rPr lang="en-US" altLang="zh-HK" dirty="0"/>
              <a:t>FROM </a:t>
            </a:r>
            <a:r>
              <a:rPr lang="en-US" altLang="zh-HK" dirty="0" err="1"/>
              <a:t>sharing_bike_dataset</a:t>
            </a:r>
            <a:endParaRPr lang="en-US" altLang="zh-HK" dirty="0"/>
          </a:p>
          <a:p>
            <a:r>
              <a:rPr lang="en-US" altLang="zh-HK" dirty="0"/>
              <a:t>WHERE </a:t>
            </a:r>
          </a:p>
          <a:p>
            <a:r>
              <a:rPr lang="en-US" altLang="zh-HK" dirty="0"/>
              <a:t>(</a:t>
            </a:r>
            <a:r>
              <a:rPr lang="en-US" altLang="zh-HK" dirty="0" err="1"/>
              <a:t>start_station_id</a:t>
            </a:r>
            <a:r>
              <a:rPr lang="en-US" altLang="zh-HK" dirty="0"/>
              <a:t> IS not NULL AND </a:t>
            </a:r>
            <a:r>
              <a:rPr lang="en-US" altLang="zh-HK" dirty="0" err="1"/>
              <a:t>start_station_name</a:t>
            </a:r>
            <a:r>
              <a:rPr lang="en-US" altLang="zh-HK" dirty="0"/>
              <a:t> IS NOT NULL) AND (</a:t>
            </a:r>
            <a:r>
              <a:rPr lang="en-US" altLang="zh-HK" dirty="0" err="1"/>
              <a:t>end_station_id</a:t>
            </a:r>
            <a:r>
              <a:rPr lang="en-US" altLang="zh-HK" dirty="0"/>
              <a:t> IS not NULL AND </a:t>
            </a:r>
            <a:r>
              <a:rPr lang="en-US" altLang="zh-HK" dirty="0" err="1"/>
              <a:t>end_station_name</a:t>
            </a:r>
            <a:r>
              <a:rPr lang="en-US" altLang="zh-HK" dirty="0"/>
              <a:t> IS NOT NULL)</a:t>
            </a:r>
          </a:p>
          <a:p>
            <a:endParaRPr lang="en-US" altLang="zh-HK" dirty="0"/>
          </a:p>
          <a:p>
            <a:endParaRPr lang="en-US" altLang="zh-HK" dirty="0"/>
          </a:p>
          <a:p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29410012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28336-22A2-4F0E-B33C-9046D9815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Ref table</a:t>
            </a:r>
            <a:endParaRPr lang="zh-HK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1E86A-2120-4C13-BB9D-D362BD32CD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zh-HK" dirty="0"/>
              <a:t>CREATE TABLE </a:t>
            </a:r>
            <a:r>
              <a:rPr lang="en-US" altLang="zh-HK" dirty="0" err="1"/>
              <a:t>sharing_bike_dataset_start_station_ref</a:t>
            </a:r>
            <a:r>
              <a:rPr lang="en-US" altLang="zh-HK" dirty="0"/>
              <a:t> AS </a:t>
            </a:r>
          </a:p>
          <a:p>
            <a:r>
              <a:rPr lang="en-US" altLang="zh-HK" dirty="0"/>
              <a:t>SELECT </a:t>
            </a:r>
          </a:p>
          <a:p>
            <a:r>
              <a:rPr lang="en-US" altLang="zh-HK" dirty="0"/>
              <a:t>	DISTINCT </a:t>
            </a:r>
            <a:r>
              <a:rPr lang="en-US" altLang="zh-HK" dirty="0" err="1"/>
              <a:t>start_station_id</a:t>
            </a:r>
            <a:r>
              <a:rPr lang="en-US" altLang="zh-HK" dirty="0"/>
              <a:t>, </a:t>
            </a:r>
          </a:p>
          <a:p>
            <a:r>
              <a:rPr lang="en-US" altLang="zh-HK" dirty="0"/>
              <a:t>	</a:t>
            </a:r>
            <a:r>
              <a:rPr lang="en-US" altLang="zh-HK" dirty="0" err="1"/>
              <a:t>start_station_name</a:t>
            </a:r>
            <a:endParaRPr lang="en-US" altLang="zh-HK" dirty="0"/>
          </a:p>
          <a:p>
            <a:r>
              <a:rPr lang="en-US" altLang="zh-HK" dirty="0"/>
              <a:t>FROM </a:t>
            </a:r>
            <a:r>
              <a:rPr lang="en-US" altLang="zh-HK" dirty="0" err="1"/>
              <a:t>sharing_bike_dataset_full</a:t>
            </a:r>
            <a:endParaRPr lang="en-US" altLang="zh-HK" dirty="0"/>
          </a:p>
          <a:p>
            <a:endParaRPr lang="en-US" altLang="zh-HK" dirty="0"/>
          </a:p>
          <a:p>
            <a:endParaRPr lang="en-US" altLang="zh-HK" dirty="0"/>
          </a:p>
          <a:p>
            <a:r>
              <a:rPr lang="en-US" altLang="zh-HK" dirty="0"/>
              <a:t>CREATE TABLE </a:t>
            </a:r>
            <a:r>
              <a:rPr lang="en-US" altLang="zh-HK" dirty="0" err="1"/>
              <a:t>sharing_bike_dataset_end_station_ref</a:t>
            </a:r>
            <a:r>
              <a:rPr lang="en-US" altLang="zh-HK" dirty="0"/>
              <a:t> AS </a:t>
            </a:r>
          </a:p>
          <a:p>
            <a:r>
              <a:rPr lang="en-US" altLang="zh-HK" dirty="0"/>
              <a:t>SELECT </a:t>
            </a:r>
          </a:p>
          <a:p>
            <a:r>
              <a:rPr lang="en-US" altLang="zh-HK" dirty="0"/>
              <a:t>	DISTINCT </a:t>
            </a:r>
            <a:r>
              <a:rPr lang="en-US" altLang="zh-HK" dirty="0" err="1"/>
              <a:t>end_station_id</a:t>
            </a:r>
            <a:r>
              <a:rPr lang="en-US" altLang="zh-HK" dirty="0"/>
              <a:t>, </a:t>
            </a:r>
          </a:p>
          <a:p>
            <a:r>
              <a:rPr lang="en-US" altLang="zh-HK" dirty="0"/>
              <a:t>	</a:t>
            </a:r>
            <a:r>
              <a:rPr lang="en-US" altLang="zh-HK" dirty="0" err="1"/>
              <a:t>end_station_name</a:t>
            </a:r>
            <a:endParaRPr lang="en-US" altLang="zh-HK" dirty="0"/>
          </a:p>
          <a:p>
            <a:r>
              <a:rPr lang="en-US" altLang="zh-HK" dirty="0"/>
              <a:t>FROM </a:t>
            </a:r>
            <a:r>
              <a:rPr lang="en-US" altLang="zh-HK" dirty="0" err="1"/>
              <a:t>sharing_bike_dataset_full</a:t>
            </a:r>
            <a:endParaRPr lang="en-US" altLang="zh-HK" dirty="0"/>
          </a:p>
          <a:p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9616168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D4357-2E2B-4A3E-986D-DC5F57FA7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Solution (In SQL)</a:t>
            </a:r>
            <a:endParaRPr lang="zh-HK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A3BBD-3C7C-4143-AF28-18D5E5335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lang="en-US" altLang="zh-HK" dirty="0"/>
              <a:t>UPDATE sharing_bike_dataset_1 as t1</a:t>
            </a:r>
          </a:p>
          <a:p>
            <a:pPr lvl="1"/>
            <a:r>
              <a:rPr lang="en-US" altLang="zh-HK" dirty="0"/>
              <a:t>	SET </a:t>
            </a:r>
            <a:r>
              <a:rPr lang="en-US" altLang="zh-HK" dirty="0" err="1"/>
              <a:t>start_station_id</a:t>
            </a:r>
            <a:r>
              <a:rPr lang="en-US" altLang="zh-HK" dirty="0"/>
              <a:t> = (SELECT </a:t>
            </a:r>
            <a:r>
              <a:rPr lang="en-US" altLang="zh-HK" dirty="0" err="1"/>
              <a:t>start_station_id</a:t>
            </a:r>
            <a:r>
              <a:rPr lang="en-US" altLang="zh-HK" dirty="0"/>
              <a:t> from </a:t>
            </a:r>
            <a:r>
              <a:rPr lang="en-US" altLang="zh-HK" dirty="0" err="1"/>
              <a:t>sharing_bike_dataset_start_station_ref</a:t>
            </a:r>
            <a:r>
              <a:rPr lang="en-US" altLang="zh-HK" dirty="0"/>
              <a:t> as r WHERE t1.start_station_name = </a:t>
            </a:r>
            <a:r>
              <a:rPr lang="en-US" altLang="zh-HK" dirty="0" err="1"/>
              <a:t>r.start_station_name</a:t>
            </a:r>
            <a:r>
              <a:rPr lang="en-US" altLang="zh-HK" dirty="0"/>
              <a:t>)</a:t>
            </a:r>
          </a:p>
          <a:p>
            <a:pPr lvl="1"/>
            <a:r>
              <a:rPr lang="en-US" altLang="zh-HK" dirty="0"/>
              <a:t>WHERE </a:t>
            </a:r>
            <a:r>
              <a:rPr lang="en-US" altLang="zh-HK" dirty="0" err="1"/>
              <a:t>start_station_id</a:t>
            </a:r>
            <a:r>
              <a:rPr lang="en-US" altLang="zh-HK" dirty="0"/>
              <a:t> IS NULL;</a:t>
            </a:r>
          </a:p>
          <a:p>
            <a:pPr lvl="1"/>
            <a:endParaRPr lang="en-US" altLang="zh-HK" dirty="0"/>
          </a:p>
          <a:p>
            <a:pPr lvl="1"/>
            <a:endParaRPr lang="en-US" altLang="zh-HK" dirty="0"/>
          </a:p>
          <a:p>
            <a:pPr lvl="1"/>
            <a:r>
              <a:rPr lang="en-US" altLang="zh-HK" dirty="0"/>
              <a:t>UPDATE sharing_bike_dataset_2 as t1</a:t>
            </a:r>
          </a:p>
          <a:p>
            <a:pPr lvl="1"/>
            <a:r>
              <a:rPr lang="en-US" altLang="zh-HK" dirty="0"/>
              <a:t>	SET </a:t>
            </a:r>
            <a:r>
              <a:rPr lang="en-US" altLang="zh-HK" dirty="0" err="1"/>
              <a:t>start_station_name</a:t>
            </a:r>
            <a:r>
              <a:rPr lang="en-US" altLang="zh-HK" dirty="0"/>
              <a:t> = (SELECT </a:t>
            </a:r>
            <a:r>
              <a:rPr lang="en-US" altLang="zh-HK" dirty="0" err="1"/>
              <a:t>start_station_name</a:t>
            </a:r>
            <a:r>
              <a:rPr lang="en-US" altLang="zh-HK" dirty="0"/>
              <a:t> from </a:t>
            </a:r>
            <a:r>
              <a:rPr lang="en-US" altLang="zh-HK" dirty="0" err="1"/>
              <a:t>sharing_bike_dataset_start_station_ref</a:t>
            </a:r>
            <a:r>
              <a:rPr lang="en-US" altLang="zh-HK" dirty="0"/>
              <a:t> as r WHERE t1.start_station_id = </a:t>
            </a:r>
            <a:r>
              <a:rPr lang="en-US" altLang="zh-HK" dirty="0" err="1"/>
              <a:t>r.start_station_id</a:t>
            </a:r>
            <a:r>
              <a:rPr lang="en-US" altLang="zh-HK" dirty="0"/>
              <a:t>)</a:t>
            </a:r>
          </a:p>
          <a:p>
            <a:pPr lvl="1"/>
            <a:r>
              <a:rPr lang="en-US" altLang="zh-HK" dirty="0"/>
              <a:t>WHERE </a:t>
            </a:r>
            <a:r>
              <a:rPr lang="en-US" altLang="zh-HK" dirty="0" err="1"/>
              <a:t>start_station_name</a:t>
            </a:r>
            <a:r>
              <a:rPr lang="en-US" altLang="zh-HK" dirty="0"/>
              <a:t> IS NULL;</a:t>
            </a:r>
          </a:p>
          <a:p>
            <a:endParaRPr lang="en-US" altLang="zh-HK" dirty="0"/>
          </a:p>
        </p:txBody>
      </p:sp>
    </p:spTree>
    <p:extLst>
      <p:ext uri="{BB962C8B-B14F-4D97-AF65-F5344CB8AC3E}">
        <p14:creationId xmlns:p14="http://schemas.microsoft.com/office/powerpoint/2010/main" val="1471910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8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1E652B-1140-42DE-B2FE-4176710CC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HK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</a:rPr>
              <a:t>Content</a:t>
            </a:r>
            <a:endParaRPr lang="zh-HK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: Diagonal Corners Rounded 31">
            <a:extLst>
              <a:ext uri="{FF2B5EF4-FFF2-40B4-BE49-F238E27FC236}">
                <a16:creationId xmlns:a16="http://schemas.microsoft.com/office/drawing/2014/main" id="{6168DF87-C324-420E-90E9-CF0FFE93A719}"/>
              </a:ext>
            </a:extLst>
          </p:cNvPr>
          <p:cNvSpPr/>
          <p:nvPr/>
        </p:nvSpPr>
        <p:spPr>
          <a:xfrm>
            <a:off x="1137254" y="3284946"/>
            <a:ext cx="932871" cy="932871"/>
          </a:xfrm>
          <a:prstGeom prst="round2DiagRect">
            <a:avLst>
              <a:gd name="adj1" fmla="val 29727"/>
              <a:gd name="adj2" fmla="val 0"/>
            </a:avLst>
          </a:prstGeom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36" name="Rectangle 35" descr="Store">
            <a:extLst>
              <a:ext uri="{FF2B5EF4-FFF2-40B4-BE49-F238E27FC236}">
                <a16:creationId xmlns:a16="http://schemas.microsoft.com/office/drawing/2014/main" id="{02FD4076-80DC-43FC-91A4-72E8802DA421}"/>
              </a:ext>
            </a:extLst>
          </p:cNvPr>
          <p:cNvSpPr/>
          <p:nvPr/>
        </p:nvSpPr>
        <p:spPr>
          <a:xfrm>
            <a:off x="1336063" y="3483755"/>
            <a:ext cx="535253" cy="535253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5A43FB26-B203-4177-BB06-4B646A05395C}"/>
              </a:ext>
            </a:extLst>
          </p:cNvPr>
          <p:cNvSpPr/>
          <p:nvPr/>
        </p:nvSpPr>
        <p:spPr>
          <a:xfrm>
            <a:off x="839041" y="4508384"/>
            <a:ext cx="1529296" cy="611718"/>
          </a:xfrm>
          <a:custGeom>
            <a:avLst/>
            <a:gdLst>
              <a:gd name="connsiteX0" fmla="*/ 0 w 1529296"/>
              <a:gd name="connsiteY0" fmla="*/ 0 h 611718"/>
              <a:gd name="connsiteX1" fmla="*/ 1529296 w 1529296"/>
              <a:gd name="connsiteY1" fmla="*/ 0 h 611718"/>
              <a:gd name="connsiteX2" fmla="*/ 1529296 w 1529296"/>
              <a:gd name="connsiteY2" fmla="*/ 611718 h 611718"/>
              <a:gd name="connsiteX3" fmla="*/ 0 w 1529296"/>
              <a:gd name="connsiteY3" fmla="*/ 611718 h 611718"/>
              <a:gd name="connsiteX4" fmla="*/ 0 w 1529296"/>
              <a:gd name="connsiteY4" fmla="*/ 0 h 61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9296" h="611718">
                <a:moveTo>
                  <a:pt x="0" y="0"/>
                </a:moveTo>
                <a:lnTo>
                  <a:pt x="1529296" y="0"/>
                </a:lnTo>
                <a:lnTo>
                  <a:pt x="1529296" y="611718"/>
                </a:lnTo>
                <a:lnTo>
                  <a:pt x="0" y="61171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accent2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accent2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accent2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accent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  <a:defRPr cap="all"/>
            </a:pPr>
            <a:r>
              <a:rPr lang="en-US" sz="1600" kern="1200" dirty="0"/>
              <a:t>1. </a:t>
            </a:r>
          </a:p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  <a:defRPr cap="all"/>
            </a:pPr>
            <a:r>
              <a:rPr lang="en-US" sz="1600" kern="1200" dirty="0"/>
              <a:t>Business Model</a:t>
            </a:r>
          </a:p>
        </p:txBody>
      </p:sp>
      <p:sp>
        <p:nvSpPr>
          <p:cNvPr id="42" name="Rectangle: Diagonal Corners Rounded 41">
            <a:extLst>
              <a:ext uri="{FF2B5EF4-FFF2-40B4-BE49-F238E27FC236}">
                <a16:creationId xmlns:a16="http://schemas.microsoft.com/office/drawing/2014/main" id="{C470D9A8-F817-486B-80A5-8F22085932C6}"/>
              </a:ext>
            </a:extLst>
          </p:cNvPr>
          <p:cNvSpPr/>
          <p:nvPr/>
        </p:nvSpPr>
        <p:spPr>
          <a:xfrm>
            <a:off x="2934178" y="3284946"/>
            <a:ext cx="932871" cy="932871"/>
          </a:xfrm>
          <a:prstGeom prst="round2DiagRect">
            <a:avLst>
              <a:gd name="adj1" fmla="val 29727"/>
              <a:gd name="adj2" fmla="val 0"/>
            </a:avLst>
          </a:prstGeom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43" name="Rectangle 42" descr="Document">
            <a:extLst>
              <a:ext uri="{FF2B5EF4-FFF2-40B4-BE49-F238E27FC236}">
                <a16:creationId xmlns:a16="http://schemas.microsoft.com/office/drawing/2014/main" id="{003766A0-BD6F-44CA-AF74-A545260107F1}"/>
              </a:ext>
            </a:extLst>
          </p:cNvPr>
          <p:cNvSpPr/>
          <p:nvPr/>
        </p:nvSpPr>
        <p:spPr>
          <a:xfrm>
            <a:off x="3132987" y="3483755"/>
            <a:ext cx="535253" cy="535253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9DD4CFD4-2F53-446D-9A12-44E3B0E8BE60}"/>
              </a:ext>
            </a:extLst>
          </p:cNvPr>
          <p:cNvSpPr/>
          <p:nvPr/>
        </p:nvSpPr>
        <p:spPr>
          <a:xfrm>
            <a:off x="2635965" y="4508384"/>
            <a:ext cx="1529296" cy="611718"/>
          </a:xfrm>
          <a:custGeom>
            <a:avLst/>
            <a:gdLst>
              <a:gd name="connsiteX0" fmla="*/ 0 w 1529296"/>
              <a:gd name="connsiteY0" fmla="*/ 0 h 611718"/>
              <a:gd name="connsiteX1" fmla="*/ 1529296 w 1529296"/>
              <a:gd name="connsiteY1" fmla="*/ 0 h 611718"/>
              <a:gd name="connsiteX2" fmla="*/ 1529296 w 1529296"/>
              <a:gd name="connsiteY2" fmla="*/ 611718 h 611718"/>
              <a:gd name="connsiteX3" fmla="*/ 0 w 1529296"/>
              <a:gd name="connsiteY3" fmla="*/ 611718 h 611718"/>
              <a:gd name="connsiteX4" fmla="*/ 0 w 1529296"/>
              <a:gd name="connsiteY4" fmla="*/ 0 h 61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9296" h="611718">
                <a:moveTo>
                  <a:pt x="0" y="0"/>
                </a:moveTo>
                <a:lnTo>
                  <a:pt x="1529296" y="0"/>
                </a:lnTo>
                <a:lnTo>
                  <a:pt x="1529296" y="611718"/>
                </a:lnTo>
                <a:lnTo>
                  <a:pt x="0" y="61171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accent2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accent2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accent2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accent3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  <a:defRPr cap="all"/>
            </a:pPr>
            <a:r>
              <a:rPr lang="en-US" sz="1600" kern="1200" dirty="0"/>
              <a:t>2. </a:t>
            </a:r>
          </a:p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  <a:defRPr cap="all"/>
            </a:pPr>
            <a:r>
              <a:rPr lang="en-US" sz="1600" kern="1200" dirty="0"/>
              <a:t>Business Task</a:t>
            </a:r>
          </a:p>
        </p:txBody>
      </p:sp>
      <p:sp>
        <p:nvSpPr>
          <p:cNvPr id="45" name="Rectangle: Diagonal Corners Rounded 44">
            <a:extLst>
              <a:ext uri="{FF2B5EF4-FFF2-40B4-BE49-F238E27FC236}">
                <a16:creationId xmlns:a16="http://schemas.microsoft.com/office/drawing/2014/main" id="{47F5419D-4EBE-4E91-B193-9D71088E52BE}"/>
              </a:ext>
            </a:extLst>
          </p:cNvPr>
          <p:cNvSpPr/>
          <p:nvPr/>
        </p:nvSpPr>
        <p:spPr>
          <a:xfrm>
            <a:off x="4731102" y="3284946"/>
            <a:ext cx="932871" cy="932871"/>
          </a:xfrm>
          <a:prstGeom prst="round2DiagRect">
            <a:avLst>
              <a:gd name="adj1" fmla="val 29727"/>
              <a:gd name="adj2" fmla="val 0"/>
            </a:avLst>
          </a:prstGeom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46" name="Rectangle 45" descr="Database">
            <a:extLst>
              <a:ext uri="{FF2B5EF4-FFF2-40B4-BE49-F238E27FC236}">
                <a16:creationId xmlns:a16="http://schemas.microsoft.com/office/drawing/2014/main" id="{B3BAEFA9-3E42-418B-A7D8-B6C9276C9E50}"/>
              </a:ext>
            </a:extLst>
          </p:cNvPr>
          <p:cNvSpPr/>
          <p:nvPr/>
        </p:nvSpPr>
        <p:spPr>
          <a:xfrm>
            <a:off x="4929911" y="3483755"/>
            <a:ext cx="535253" cy="535253"/>
          </a:xfrm>
          <a:prstGeom prst="rect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A0D3ED57-2AE4-40B4-9E58-639033DB3BF4}"/>
              </a:ext>
            </a:extLst>
          </p:cNvPr>
          <p:cNvSpPr/>
          <p:nvPr/>
        </p:nvSpPr>
        <p:spPr>
          <a:xfrm>
            <a:off x="4432889" y="4508384"/>
            <a:ext cx="1529296" cy="611718"/>
          </a:xfrm>
          <a:custGeom>
            <a:avLst/>
            <a:gdLst>
              <a:gd name="connsiteX0" fmla="*/ 0 w 1529296"/>
              <a:gd name="connsiteY0" fmla="*/ 0 h 611718"/>
              <a:gd name="connsiteX1" fmla="*/ 1529296 w 1529296"/>
              <a:gd name="connsiteY1" fmla="*/ 0 h 611718"/>
              <a:gd name="connsiteX2" fmla="*/ 1529296 w 1529296"/>
              <a:gd name="connsiteY2" fmla="*/ 611718 h 611718"/>
              <a:gd name="connsiteX3" fmla="*/ 0 w 1529296"/>
              <a:gd name="connsiteY3" fmla="*/ 611718 h 611718"/>
              <a:gd name="connsiteX4" fmla="*/ 0 w 1529296"/>
              <a:gd name="connsiteY4" fmla="*/ 0 h 61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9296" h="611718">
                <a:moveTo>
                  <a:pt x="0" y="0"/>
                </a:moveTo>
                <a:lnTo>
                  <a:pt x="1529296" y="0"/>
                </a:lnTo>
                <a:lnTo>
                  <a:pt x="1529296" y="611718"/>
                </a:lnTo>
                <a:lnTo>
                  <a:pt x="0" y="61171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accent2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accent2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accent2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accent4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  <a:defRPr cap="all"/>
            </a:pPr>
            <a:r>
              <a:rPr lang="en-US" sz="1600" kern="1200" dirty="0"/>
              <a:t>3. </a:t>
            </a:r>
          </a:p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  <a:defRPr cap="all"/>
            </a:pPr>
            <a:r>
              <a:rPr lang="en-US" sz="1600" kern="1200" dirty="0"/>
              <a:t>Data Model</a:t>
            </a:r>
          </a:p>
        </p:txBody>
      </p:sp>
      <p:sp>
        <p:nvSpPr>
          <p:cNvPr id="48" name="Rectangle: Diagonal Corners Rounded 47">
            <a:extLst>
              <a:ext uri="{FF2B5EF4-FFF2-40B4-BE49-F238E27FC236}">
                <a16:creationId xmlns:a16="http://schemas.microsoft.com/office/drawing/2014/main" id="{FB98AF00-3A51-4DF4-9A5A-AD4F6FD7FD17}"/>
              </a:ext>
            </a:extLst>
          </p:cNvPr>
          <p:cNvSpPr/>
          <p:nvPr/>
        </p:nvSpPr>
        <p:spPr>
          <a:xfrm>
            <a:off x="6528026" y="3284946"/>
            <a:ext cx="932871" cy="932871"/>
          </a:xfrm>
          <a:prstGeom prst="round2DiagRect">
            <a:avLst>
              <a:gd name="adj1" fmla="val 29727"/>
              <a:gd name="adj2" fmla="val 0"/>
            </a:avLst>
          </a:prstGeom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49" name="Rectangle 48" descr="Ruler">
            <a:extLst>
              <a:ext uri="{FF2B5EF4-FFF2-40B4-BE49-F238E27FC236}">
                <a16:creationId xmlns:a16="http://schemas.microsoft.com/office/drawing/2014/main" id="{344C98D3-B397-402F-A27F-0A256902165C}"/>
              </a:ext>
            </a:extLst>
          </p:cNvPr>
          <p:cNvSpPr/>
          <p:nvPr/>
        </p:nvSpPr>
        <p:spPr>
          <a:xfrm>
            <a:off x="6726834" y="3483755"/>
            <a:ext cx="535253" cy="535253"/>
          </a:xfrm>
          <a:prstGeom prst="rect">
            <a:avLst/>
          </a:prstGeom>
          <a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21779ABD-7729-4ACA-B066-281A826FF70F}"/>
              </a:ext>
            </a:extLst>
          </p:cNvPr>
          <p:cNvSpPr/>
          <p:nvPr/>
        </p:nvSpPr>
        <p:spPr>
          <a:xfrm>
            <a:off x="6229813" y="4508384"/>
            <a:ext cx="1529296" cy="611718"/>
          </a:xfrm>
          <a:custGeom>
            <a:avLst/>
            <a:gdLst>
              <a:gd name="connsiteX0" fmla="*/ 0 w 1529296"/>
              <a:gd name="connsiteY0" fmla="*/ 0 h 611718"/>
              <a:gd name="connsiteX1" fmla="*/ 1529296 w 1529296"/>
              <a:gd name="connsiteY1" fmla="*/ 0 h 611718"/>
              <a:gd name="connsiteX2" fmla="*/ 1529296 w 1529296"/>
              <a:gd name="connsiteY2" fmla="*/ 611718 h 611718"/>
              <a:gd name="connsiteX3" fmla="*/ 0 w 1529296"/>
              <a:gd name="connsiteY3" fmla="*/ 611718 h 611718"/>
              <a:gd name="connsiteX4" fmla="*/ 0 w 1529296"/>
              <a:gd name="connsiteY4" fmla="*/ 0 h 61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9296" h="611718">
                <a:moveTo>
                  <a:pt x="0" y="0"/>
                </a:moveTo>
                <a:lnTo>
                  <a:pt x="1529296" y="0"/>
                </a:lnTo>
                <a:lnTo>
                  <a:pt x="1529296" y="611718"/>
                </a:lnTo>
                <a:lnTo>
                  <a:pt x="0" y="61171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accent2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accent2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accent2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accent5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  <a:defRPr cap="all"/>
            </a:pPr>
            <a:r>
              <a:rPr lang="en-US" sz="1600" kern="1200" dirty="0"/>
              <a:t>4. </a:t>
            </a:r>
          </a:p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  <a:defRPr cap="all"/>
            </a:pPr>
            <a:r>
              <a:rPr lang="en-US" sz="1600" kern="1200" dirty="0"/>
              <a:t>Measurement</a:t>
            </a:r>
          </a:p>
        </p:txBody>
      </p:sp>
      <p:sp>
        <p:nvSpPr>
          <p:cNvPr id="51" name="Rectangle: Diagonal Corners Rounded 50">
            <a:extLst>
              <a:ext uri="{FF2B5EF4-FFF2-40B4-BE49-F238E27FC236}">
                <a16:creationId xmlns:a16="http://schemas.microsoft.com/office/drawing/2014/main" id="{7138ECE6-5FF4-43D2-A812-9B3680B5F822}"/>
              </a:ext>
            </a:extLst>
          </p:cNvPr>
          <p:cNvSpPr/>
          <p:nvPr/>
        </p:nvSpPr>
        <p:spPr>
          <a:xfrm>
            <a:off x="8324950" y="3284946"/>
            <a:ext cx="932871" cy="932871"/>
          </a:xfrm>
          <a:prstGeom prst="round2DiagRect">
            <a:avLst>
              <a:gd name="adj1" fmla="val 29727"/>
              <a:gd name="adj2" fmla="val 0"/>
            </a:avLst>
          </a:prstGeom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6">
              <a:hueOff val="0"/>
              <a:satOff val="0"/>
              <a:lumOff val="0"/>
              <a:alphaOff val="0"/>
            </a:schemeClr>
          </a:fillRef>
          <a:effectRef idx="0">
            <a:schemeClr val="accent6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52" name="Rectangle 51" descr="Bar chart">
            <a:extLst>
              <a:ext uri="{FF2B5EF4-FFF2-40B4-BE49-F238E27FC236}">
                <a16:creationId xmlns:a16="http://schemas.microsoft.com/office/drawing/2014/main" id="{012300E8-9417-4F24-BD60-92FEA3289739}"/>
              </a:ext>
            </a:extLst>
          </p:cNvPr>
          <p:cNvSpPr/>
          <p:nvPr/>
        </p:nvSpPr>
        <p:spPr>
          <a:xfrm>
            <a:off x="8523758" y="3483755"/>
            <a:ext cx="535253" cy="535253"/>
          </a:xfrm>
          <a:prstGeom prst="rect">
            <a:avLst/>
          </a:prstGeom>
          <a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EFE66302-6318-49D4-9D8A-A608FC89E52D}"/>
              </a:ext>
            </a:extLst>
          </p:cNvPr>
          <p:cNvSpPr/>
          <p:nvPr/>
        </p:nvSpPr>
        <p:spPr>
          <a:xfrm>
            <a:off x="8026737" y="4508384"/>
            <a:ext cx="1529296" cy="611718"/>
          </a:xfrm>
          <a:custGeom>
            <a:avLst/>
            <a:gdLst>
              <a:gd name="connsiteX0" fmla="*/ 0 w 1529296"/>
              <a:gd name="connsiteY0" fmla="*/ 0 h 611718"/>
              <a:gd name="connsiteX1" fmla="*/ 1529296 w 1529296"/>
              <a:gd name="connsiteY1" fmla="*/ 0 h 611718"/>
              <a:gd name="connsiteX2" fmla="*/ 1529296 w 1529296"/>
              <a:gd name="connsiteY2" fmla="*/ 611718 h 611718"/>
              <a:gd name="connsiteX3" fmla="*/ 0 w 1529296"/>
              <a:gd name="connsiteY3" fmla="*/ 611718 h 611718"/>
              <a:gd name="connsiteX4" fmla="*/ 0 w 1529296"/>
              <a:gd name="connsiteY4" fmla="*/ 0 h 61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9296" h="611718">
                <a:moveTo>
                  <a:pt x="0" y="0"/>
                </a:moveTo>
                <a:lnTo>
                  <a:pt x="1529296" y="0"/>
                </a:lnTo>
                <a:lnTo>
                  <a:pt x="1529296" y="611718"/>
                </a:lnTo>
                <a:lnTo>
                  <a:pt x="0" y="61171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accent2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accent2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accent2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accent6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  <a:defRPr cap="all"/>
            </a:pPr>
            <a:r>
              <a:rPr lang="en-US" sz="1600" kern="1200" dirty="0"/>
              <a:t>5. </a:t>
            </a:r>
          </a:p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  <a:defRPr cap="all"/>
            </a:pPr>
            <a:r>
              <a:rPr lang="en-US" sz="1600" kern="1200" dirty="0"/>
              <a:t>Visualization</a:t>
            </a:r>
          </a:p>
        </p:txBody>
      </p:sp>
      <p:sp>
        <p:nvSpPr>
          <p:cNvPr id="54" name="Rectangle: Diagonal Corners Rounded 53">
            <a:extLst>
              <a:ext uri="{FF2B5EF4-FFF2-40B4-BE49-F238E27FC236}">
                <a16:creationId xmlns:a16="http://schemas.microsoft.com/office/drawing/2014/main" id="{C6DFA32A-4F54-4FA7-BC42-5487FA53AAB7}"/>
              </a:ext>
            </a:extLst>
          </p:cNvPr>
          <p:cNvSpPr/>
          <p:nvPr/>
        </p:nvSpPr>
        <p:spPr>
          <a:xfrm>
            <a:off x="10121874" y="3284946"/>
            <a:ext cx="932871" cy="932871"/>
          </a:xfrm>
          <a:prstGeom prst="round2DiagRect">
            <a:avLst>
              <a:gd name="adj1" fmla="val 29727"/>
              <a:gd name="adj2" fmla="val 0"/>
            </a:avLst>
          </a:prstGeom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55" name="Rectangle 54" descr="Star">
            <a:extLst>
              <a:ext uri="{FF2B5EF4-FFF2-40B4-BE49-F238E27FC236}">
                <a16:creationId xmlns:a16="http://schemas.microsoft.com/office/drawing/2014/main" id="{DCC126CF-2775-49BA-9FE6-13C2A54D42D2}"/>
              </a:ext>
            </a:extLst>
          </p:cNvPr>
          <p:cNvSpPr/>
          <p:nvPr/>
        </p:nvSpPr>
        <p:spPr>
          <a:xfrm>
            <a:off x="10320682" y="3483755"/>
            <a:ext cx="535253" cy="535253"/>
          </a:xfrm>
          <a:prstGeom prst="rect">
            <a:avLst/>
          </a:prstGeom>
          <a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1B7692E1-8226-46D7-B84B-A8A27080354B}"/>
              </a:ext>
            </a:extLst>
          </p:cNvPr>
          <p:cNvSpPr/>
          <p:nvPr/>
        </p:nvSpPr>
        <p:spPr>
          <a:xfrm>
            <a:off x="9823661" y="4508384"/>
            <a:ext cx="1529296" cy="611718"/>
          </a:xfrm>
          <a:custGeom>
            <a:avLst/>
            <a:gdLst>
              <a:gd name="connsiteX0" fmla="*/ 0 w 1529296"/>
              <a:gd name="connsiteY0" fmla="*/ 0 h 611718"/>
              <a:gd name="connsiteX1" fmla="*/ 1529296 w 1529296"/>
              <a:gd name="connsiteY1" fmla="*/ 0 h 611718"/>
              <a:gd name="connsiteX2" fmla="*/ 1529296 w 1529296"/>
              <a:gd name="connsiteY2" fmla="*/ 611718 h 611718"/>
              <a:gd name="connsiteX3" fmla="*/ 0 w 1529296"/>
              <a:gd name="connsiteY3" fmla="*/ 611718 h 611718"/>
              <a:gd name="connsiteX4" fmla="*/ 0 w 1529296"/>
              <a:gd name="connsiteY4" fmla="*/ 0 h 61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9296" h="611718">
                <a:moveTo>
                  <a:pt x="0" y="0"/>
                </a:moveTo>
                <a:lnTo>
                  <a:pt x="1529296" y="0"/>
                </a:lnTo>
                <a:lnTo>
                  <a:pt x="1529296" y="611718"/>
                </a:lnTo>
                <a:lnTo>
                  <a:pt x="0" y="61171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accent2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accent2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accent2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accent2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  <a:defRPr cap="all"/>
            </a:pPr>
            <a:r>
              <a:rPr lang="en-US" sz="1600" kern="1200" dirty="0"/>
              <a:t>6. </a:t>
            </a:r>
          </a:p>
          <a:p>
            <a:pPr marL="0" lvl="0" indent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  <a:defRPr cap="all"/>
            </a:pPr>
            <a:r>
              <a:rPr lang="en-US" sz="1600" kern="1200" dirty="0"/>
              <a:t>ADVISE</a:t>
            </a:r>
          </a:p>
        </p:txBody>
      </p:sp>
    </p:spTree>
    <p:extLst>
      <p:ext uri="{BB962C8B-B14F-4D97-AF65-F5344CB8AC3E}">
        <p14:creationId xmlns:p14="http://schemas.microsoft.com/office/powerpoint/2010/main" val="24642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4" grpId="0"/>
      <p:bldP spid="47" grpId="0"/>
      <p:bldP spid="50" grpId="0"/>
      <p:bldP spid="53" grpId="0"/>
      <p:bldP spid="5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9C947-E0B5-4826-A847-ADAD669A8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DD27D-9A96-4B36-9418-183BA70486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15144"/>
          </a:xfrm>
        </p:spPr>
        <p:txBody>
          <a:bodyPr>
            <a:normAutofit fontScale="70000" lnSpcReduction="20000"/>
          </a:bodyPr>
          <a:lstStyle/>
          <a:p>
            <a:r>
              <a:rPr lang="en-US" altLang="zh-HK" dirty="0"/>
              <a:t>UPDATE sharing_bike_dataset_3 as t1</a:t>
            </a:r>
          </a:p>
          <a:p>
            <a:r>
              <a:rPr lang="en-US" altLang="zh-HK" dirty="0"/>
              <a:t>	SET </a:t>
            </a:r>
            <a:r>
              <a:rPr lang="en-US" altLang="zh-HK" dirty="0" err="1"/>
              <a:t>end_station_id</a:t>
            </a:r>
            <a:r>
              <a:rPr lang="en-US" altLang="zh-HK" dirty="0"/>
              <a:t> = (SELECT </a:t>
            </a:r>
            <a:r>
              <a:rPr lang="en-US" altLang="zh-HK" dirty="0" err="1"/>
              <a:t>end_station_id</a:t>
            </a:r>
            <a:r>
              <a:rPr lang="en-US" altLang="zh-HK" dirty="0"/>
              <a:t> from </a:t>
            </a:r>
            <a:r>
              <a:rPr lang="en-US" altLang="zh-HK" dirty="0" err="1"/>
              <a:t>sharing_bike_dataset_end_station_ref</a:t>
            </a:r>
            <a:r>
              <a:rPr lang="en-US" altLang="zh-HK" dirty="0"/>
              <a:t> as r WHERE t1.end_station_name = </a:t>
            </a:r>
            <a:r>
              <a:rPr lang="en-US" altLang="zh-HK" dirty="0" err="1"/>
              <a:t>r.end_station_name</a:t>
            </a:r>
            <a:r>
              <a:rPr lang="en-US" altLang="zh-HK" dirty="0"/>
              <a:t>)</a:t>
            </a:r>
          </a:p>
          <a:p>
            <a:r>
              <a:rPr lang="en-US" altLang="zh-HK" dirty="0"/>
              <a:t>WHERE </a:t>
            </a:r>
            <a:r>
              <a:rPr lang="en-US" altLang="zh-HK" dirty="0" err="1"/>
              <a:t>end_station_id</a:t>
            </a:r>
            <a:r>
              <a:rPr lang="en-US" altLang="zh-HK" dirty="0"/>
              <a:t> IS NULL;</a:t>
            </a:r>
          </a:p>
          <a:p>
            <a:endParaRPr lang="en-US" altLang="zh-HK" dirty="0"/>
          </a:p>
          <a:p>
            <a:endParaRPr lang="en-US" altLang="zh-HK" dirty="0"/>
          </a:p>
          <a:p>
            <a:r>
              <a:rPr lang="en-US" altLang="zh-HK" dirty="0"/>
              <a:t>update sharing_bike_dataset_4 as t1</a:t>
            </a:r>
          </a:p>
          <a:p>
            <a:r>
              <a:rPr lang="en-US" altLang="zh-HK" dirty="0"/>
              <a:t>SET </a:t>
            </a:r>
            <a:r>
              <a:rPr lang="en-US" altLang="zh-HK" dirty="0" err="1"/>
              <a:t>start_station_id</a:t>
            </a:r>
            <a:r>
              <a:rPr lang="en-US" altLang="zh-HK" dirty="0"/>
              <a:t> = (SELECT </a:t>
            </a:r>
            <a:r>
              <a:rPr lang="en-US" altLang="zh-HK" dirty="0" err="1"/>
              <a:t>start_station_id</a:t>
            </a:r>
            <a:r>
              <a:rPr lang="en-US" altLang="zh-HK" dirty="0"/>
              <a:t> FROM </a:t>
            </a:r>
            <a:r>
              <a:rPr lang="en-US" altLang="zh-HK" dirty="0" err="1"/>
              <a:t>sharing_bike_dataset_start_station_ref</a:t>
            </a:r>
            <a:r>
              <a:rPr lang="en-US" altLang="zh-HK" dirty="0"/>
              <a:t> as r WHERE </a:t>
            </a:r>
            <a:r>
              <a:rPr lang="en-US" altLang="zh-HK" dirty="0" err="1"/>
              <a:t>r.start_station_name</a:t>
            </a:r>
            <a:r>
              <a:rPr lang="en-US" altLang="zh-HK" dirty="0"/>
              <a:t> = t1.start_station_name)</a:t>
            </a:r>
          </a:p>
          <a:p>
            <a:r>
              <a:rPr lang="en-US" altLang="zh-HK" dirty="0"/>
              <a:t>WHERE </a:t>
            </a:r>
            <a:r>
              <a:rPr lang="en-US" altLang="zh-HK" dirty="0" err="1"/>
              <a:t>start_station_id</a:t>
            </a:r>
            <a:r>
              <a:rPr lang="en-US" altLang="zh-HK" dirty="0"/>
              <a:t> is NULL;</a:t>
            </a:r>
          </a:p>
          <a:p>
            <a:r>
              <a:rPr lang="en-US" altLang="zh-HK" dirty="0"/>
              <a:t>update sharing_bike_dataset_4 as t1</a:t>
            </a:r>
          </a:p>
          <a:p>
            <a:r>
              <a:rPr lang="en-US" altLang="zh-HK" dirty="0"/>
              <a:t>SET </a:t>
            </a:r>
            <a:r>
              <a:rPr lang="en-US" altLang="zh-HK" dirty="0" err="1"/>
              <a:t>end_station_id</a:t>
            </a:r>
            <a:r>
              <a:rPr lang="en-US" altLang="zh-HK" dirty="0"/>
              <a:t> = (SELECT </a:t>
            </a:r>
            <a:r>
              <a:rPr lang="en-US" altLang="zh-HK" dirty="0" err="1"/>
              <a:t>start_station_id</a:t>
            </a:r>
            <a:r>
              <a:rPr lang="en-US" altLang="zh-HK" dirty="0"/>
              <a:t> FROM </a:t>
            </a:r>
            <a:r>
              <a:rPr lang="en-US" altLang="zh-HK" dirty="0" err="1"/>
              <a:t>sharing_bike_dataset_end_station_ref</a:t>
            </a:r>
            <a:r>
              <a:rPr lang="en-US" altLang="zh-HK" dirty="0"/>
              <a:t> as r WHERE </a:t>
            </a:r>
            <a:r>
              <a:rPr lang="en-US" altLang="zh-HK" dirty="0" err="1"/>
              <a:t>r.end_station_name</a:t>
            </a:r>
            <a:r>
              <a:rPr lang="en-US" altLang="zh-HK" dirty="0"/>
              <a:t> = t1.end_station_name)</a:t>
            </a:r>
          </a:p>
          <a:p>
            <a:r>
              <a:rPr lang="en-US" altLang="zh-HK" dirty="0"/>
              <a:t>WHERE </a:t>
            </a:r>
            <a:r>
              <a:rPr lang="en-US" altLang="zh-HK" dirty="0" err="1"/>
              <a:t>end_station_id</a:t>
            </a:r>
            <a:r>
              <a:rPr lang="en-US" altLang="zh-HK" dirty="0"/>
              <a:t> is NULL;</a:t>
            </a:r>
          </a:p>
        </p:txBody>
      </p:sp>
    </p:spTree>
    <p:extLst>
      <p:ext uri="{BB962C8B-B14F-4D97-AF65-F5344CB8AC3E}">
        <p14:creationId xmlns:p14="http://schemas.microsoft.com/office/powerpoint/2010/main" val="41945814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7643B-BB53-4BAB-824B-ED96115D1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Solution (In Python)</a:t>
            </a:r>
            <a:endParaRPr lang="zh-HK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371E9-AEEE-488C-B0B5-FF47CAD97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290719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1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BAC8B5-DDB9-46A3-B9C0-CC7784B2B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HK" sz="36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Cyclistic</a:t>
            </a:r>
            <a:endParaRPr lang="en-US" altLang="zh-HK" sz="3600" dirty="0">
              <a:solidFill>
                <a:schemeClr val="accent4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  <p:grpSp>
        <p:nvGrpSpPr>
          <p:cNvPr id="19" name="Group 13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1C205-1747-4E8E-B20E-07992A0BD5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0719" y="2161834"/>
            <a:ext cx="4559425" cy="286284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HK" sz="2000" dirty="0"/>
              <a:t>Location: Chicago</a:t>
            </a:r>
          </a:p>
          <a:p>
            <a:r>
              <a:rPr lang="en-US" altLang="zh-HK" sz="2000" dirty="0"/>
              <a:t>Assets: 5,824 bicycles</a:t>
            </a:r>
          </a:p>
          <a:p>
            <a:r>
              <a:rPr lang="en-US" altLang="zh-HK" sz="2000" dirty="0"/>
              <a:t>Stations: 692</a:t>
            </a:r>
          </a:p>
          <a:p>
            <a:r>
              <a:rPr lang="en-US" altLang="zh-HK" sz="2000" dirty="0"/>
              <a:t>Customer group:</a:t>
            </a:r>
          </a:p>
          <a:p>
            <a:endParaRPr lang="en-US" altLang="zh-HK" sz="2000" dirty="0"/>
          </a:p>
          <a:p>
            <a:endParaRPr lang="en-US" altLang="zh-HK" sz="2000" dirty="0"/>
          </a:p>
          <a:p>
            <a:endParaRPr lang="en-US" altLang="zh-HK" sz="20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person and person riding bicycles&#10;&#10;Description automatically generated with low confidence">
            <a:extLst>
              <a:ext uri="{FF2B5EF4-FFF2-40B4-BE49-F238E27FC236}">
                <a16:creationId xmlns:a16="http://schemas.microsoft.com/office/drawing/2014/main" id="{BB93DEB3-AFFB-4E15-89D3-AA0B92EB8B9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03" r="19538" b="-2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  <p:sp>
        <p:nvSpPr>
          <p:cNvPr id="28" name="Flowchart: Connector 27">
            <a:extLst>
              <a:ext uri="{FF2B5EF4-FFF2-40B4-BE49-F238E27FC236}">
                <a16:creationId xmlns:a16="http://schemas.microsoft.com/office/drawing/2014/main" id="{DAE358BC-0738-4209-BA6F-EAFB0B5188B6}"/>
              </a:ext>
            </a:extLst>
          </p:cNvPr>
          <p:cNvSpPr/>
          <p:nvPr/>
        </p:nvSpPr>
        <p:spPr>
          <a:xfrm>
            <a:off x="427831" y="4348522"/>
            <a:ext cx="1505070" cy="1505070"/>
          </a:xfrm>
          <a:prstGeom prst="flowChartConnector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29" name="Flowchart: Connector 28">
            <a:extLst>
              <a:ext uri="{FF2B5EF4-FFF2-40B4-BE49-F238E27FC236}">
                <a16:creationId xmlns:a16="http://schemas.microsoft.com/office/drawing/2014/main" id="{CF9A49B2-EC63-4065-AC87-6C7688BE2AEE}"/>
              </a:ext>
            </a:extLst>
          </p:cNvPr>
          <p:cNvSpPr/>
          <p:nvPr/>
        </p:nvSpPr>
        <p:spPr>
          <a:xfrm>
            <a:off x="283162" y="4184519"/>
            <a:ext cx="1794408" cy="1833076"/>
          </a:xfrm>
          <a:prstGeom prst="flowChartConnector">
            <a:avLst/>
          </a:prstGeom>
          <a:noFill/>
          <a:ln w="28575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0" name="Flowchart: Connector 29">
            <a:extLst>
              <a:ext uri="{FF2B5EF4-FFF2-40B4-BE49-F238E27FC236}">
                <a16:creationId xmlns:a16="http://schemas.microsoft.com/office/drawing/2014/main" id="{9B262D5B-F243-4938-B0BE-14BD5B530CAD}"/>
              </a:ext>
            </a:extLst>
          </p:cNvPr>
          <p:cNvSpPr/>
          <p:nvPr/>
        </p:nvSpPr>
        <p:spPr>
          <a:xfrm>
            <a:off x="2639484" y="4386795"/>
            <a:ext cx="1452575" cy="1452575"/>
          </a:xfrm>
          <a:prstGeom prst="flowChartConnector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solidFill>
                <a:srgbClr val="7030A0"/>
              </a:solidFill>
            </a:endParaRPr>
          </a:p>
        </p:txBody>
      </p:sp>
      <p:sp>
        <p:nvSpPr>
          <p:cNvPr id="31" name="Flowchart: Connector 30">
            <a:extLst>
              <a:ext uri="{FF2B5EF4-FFF2-40B4-BE49-F238E27FC236}">
                <a16:creationId xmlns:a16="http://schemas.microsoft.com/office/drawing/2014/main" id="{7A4C6339-2DD5-48A9-9FEE-161D6B951F22}"/>
              </a:ext>
            </a:extLst>
          </p:cNvPr>
          <p:cNvSpPr/>
          <p:nvPr/>
        </p:nvSpPr>
        <p:spPr>
          <a:xfrm>
            <a:off x="2468567" y="4196544"/>
            <a:ext cx="1794408" cy="1833076"/>
          </a:xfrm>
          <a:prstGeom prst="flowChartConnector">
            <a:avLst/>
          </a:prstGeom>
          <a:noFill/>
          <a:ln w="28575">
            <a:solidFill>
              <a:srgbClr val="7030A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solidFill>
                <a:srgbClr val="7030A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6D74CB-A48C-4425-A10E-5A230C93CF8F}"/>
              </a:ext>
            </a:extLst>
          </p:cNvPr>
          <p:cNvSpPr txBox="1"/>
          <p:nvPr/>
        </p:nvSpPr>
        <p:spPr>
          <a:xfrm>
            <a:off x="784668" y="4916391"/>
            <a:ext cx="791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>
                <a:solidFill>
                  <a:srgbClr val="0070C0"/>
                </a:solidFill>
              </a:rPr>
              <a:t>casual</a:t>
            </a:r>
            <a:endParaRPr lang="zh-HK" altLang="en-US" dirty="0">
              <a:solidFill>
                <a:srgbClr val="0070C0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2B7386A-330C-4522-9D0F-D3981C0CCC8A}"/>
              </a:ext>
            </a:extLst>
          </p:cNvPr>
          <p:cNvSpPr txBox="1"/>
          <p:nvPr/>
        </p:nvSpPr>
        <p:spPr>
          <a:xfrm>
            <a:off x="2953426" y="4920347"/>
            <a:ext cx="87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>
                <a:solidFill>
                  <a:srgbClr val="7030A0"/>
                </a:solidFill>
              </a:rPr>
              <a:t>Annual</a:t>
            </a:r>
            <a:endParaRPr lang="zh-HK" altLang="en-US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4385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6" presetClass="entr" presetSubtype="21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0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3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16" presetClass="entr" presetSubtype="21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0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3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8" fill="hold">
                          <p:stCondLst>
                            <p:cond delay="indefinite"/>
                          </p:stCondLst>
                          <p:childTnLst>
                            <p:par>
                              <p:cTn id="2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0" presetID="31" presetClass="exit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31" dur="1000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1000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1000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9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34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6" presetID="3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37" dur="10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10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9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40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2" presetID="3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43" dur="10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10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10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9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46" dur="10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9" presetID="6" presetClass="emph" presetSubtype="0" accel="45000" fill="hold" grpId="1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40000">
                                          <p:cBhvr>
                                            <p:cTn id="50" dur="200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1" presetID="6" presetClass="emph" presetSubtype="0" accel="45000" fill="hold" grpId="1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40000">
                                          <p:cBhvr>
                                            <p:cTn id="52" dur="200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3" presetID="6" presetClass="emph" presetSubtype="0" accel="45000" fill="hold" grpId="1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40000">
                                          <p:cBhvr>
                                            <p:cTn id="54" dur="200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10" grpId="0"/>
          <p:bldP spid="10" grpId="1"/>
          <p:bldP spid="32" grpId="0"/>
          <p:bldP spid="32" grpId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6" presetClass="entr" presetSubtype="21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0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3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16" presetClass="entr" presetSubtype="21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0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3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8" fill="hold">
                          <p:stCondLst>
                            <p:cond delay="indefinite"/>
                          </p:stCondLst>
                          <p:childTnLst>
                            <p:par>
                              <p:cTn id="2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0" presetID="31" presetClass="exit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31" dur="1000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1000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1000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9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34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6" presetID="3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37" dur="10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10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10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9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40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2" presetID="3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43" dur="10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10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10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9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46" dur="10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9" presetID="6" presetClass="emph" presetSubtype="0" accel="4500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50" dur="200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1" presetID="6" presetClass="emph" presetSubtype="0" accel="45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52" dur="200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3" presetID="6" presetClass="emph" presetSubtype="0" accel="45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54" dur="200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10" grpId="0"/>
          <p:bldP spid="10" grpId="1"/>
          <p:bldP spid="32" grpId="0"/>
          <p:bldP spid="32" grpId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13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7864A1-A9BA-4CED-9580-BED4FF006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 altLang="zh-HK">
                <a:solidFill>
                  <a:srgbClr val="FFFFFF"/>
                </a:solidFill>
              </a:rPr>
              <a:t>Business Task</a:t>
            </a:r>
            <a:endParaRPr lang="zh-HK" altLang="en-US">
              <a:solidFill>
                <a:srgbClr val="FFFFFF"/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CEDE4CCD-64F3-44B3-9E9B-BA421445A7C3}"/>
              </a:ext>
            </a:extLst>
          </p:cNvPr>
          <p:cNvSpPr/>
          <p:nvPr/>
        </p:nvSpPr>
        <p:spPr>
          <a:xfrm>
            <a:off x="5194300" y="471642"/>
            <a:ext cx="6513603" cy="1681139"/>
          </a:xfrm>
          <a:prstGeom prst="roundRect">
            <a:avLst>
              <a:gd name="adj" fmla="val 10000"/>
            </a:avLst>
          </a:prstGeom>
        </p:spPr>
        <p:style>
          <a:lnRef idx="0">
            <a:schemeClr val="dk1">
              <a:hueOff val="0"/>
              <a:satOff val="0"/>
              <a:lumOff val="0"/>
              <a:alphaOff val="0"/>
            </a:schemeClr>
          </a:lnRef>
          <a:fillRef idx="1">
            <a:schemeClr val="bg1">
              <a:lumMod val="95000"/>
              <a:hueOff val="0"/>
              <a:satOff val="0"/>
              <a:lumOff val="0"/>
              <a:alphaOff val="0"/>
            </a:schemeClr>
          </a:fillRef>
          <a:effectRef idx="0">
            <a:schemeClr val="bg1">
              <a:lumMod val="95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9" name="Rectangle 28" descr="Motorcycle">
            <a:extLst>
              <a:ext uri="{FF2B5EF4-FFF2-40B4-BE49-F238E27FC236}">
                <a16:creationId xmlns:a16="http://schemas.microsoft.com/office/drawing/2014/main" id="{ECA73128-D993-443B-872C-D19E2D7E8CE1}"/>
              </a:ext>
            </a:extLst>
          </p:cNvPr>
          <p:cNvSpPr/>
          <p:nvPr/>
        </p:nvSpPr>
        <p:spPr>
          <a:xfrm>
            <a:off x="5702844" y="849898"/>
            <a:ext cx="924626" cy="924626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983A58E1-C402-46CE-AC9D-A3546CAE2F07}"/>
              </a:ext>
            </a:extLst>
          </p:cNvPr>
          <p:cNvSpPr/>
          <p:nvPr/>
        </p:nvSpPr>
        <p:spPr>
          <a:xfrm>
            <a:off x="7136016" y="471642"/>
            <a:ext cx="4571887" cy="1681139"/>
          </a:xfrm>
          <a:custGeom>
            <a:avLst/>
            <a:gdLst>
              <a:gd name="connsiteX0" fmla="*/ 0 w 4571887"/>
              <a:gd name="connsiteY0" fmla="*/ 0 h 1681139"/>
              <a:gd name="connsiteX1" fmla="*/ 4571887 w 4571887"/>
              <a:gd name="connsiteY1" fmla="*/ 0 h 1681139"/>
              <a:gd name="connsiteX2" fmla="*/ 4571887 w 4571887"/>
              <a:gd name="connsiteY2" fmla="*/ 1681139 h 1681139"/>
              <a:gd name="connsiteX3" fmla="*/ 0 w 4571887"/>
              <a:gd name="connsiteY3" fmla="*/ 1681139 h 1681139"/>
              <a:gd name="connsiteX4" fmla="*/ 0 w 4571887"/>
              <a:gd name="connsiteY4" fmla="*/ 0 h 16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1887" h="1681139">
                <a:moveTo>
                  <a:pt x="0" y="0"/>
                </a:moveTo>
                <a:lnTo>
                  <a:pt x="4571887" y="0"/>
                </a:lnTo>
                <a:lnTo>
                  <a:pt x="4571887" y="1681139"/>
                </a:lnTo>
                <a:lnTo>
                  <a:pt x="0" y="168113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77921" tIns="177921" rIns="177921" bIns="177921" numCol="1" spcCol="1270" anchor="ctr" anchorCtr="0">
            <a:noAutofit/>
          </a:bodyPr>
          <a:lstStyle/>
          <a:p>
            <a:pPr marL="0" lvl="0" indent="0" algn="l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500" kern="1200" dirty="0"/>
              <a:t>1. Characteristics on annual &amp; casual rider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A20FA568-CF67-4953-856E-AA0951F282CA}"/>
              </a:ext>
            </a:extLst>
          </p:cNvPr>
          <p:cNvSpPr/>
          <p:nvPr/>
        </p:nvSpPr>
        <p:spPr>
          <a:xfrm>
            <a:off x="5194300" y="2573067"/>
            <a:ext cx="6513603" cy="1681139"/>
          </a:xfrm>
          <a:prstGeom prst="roundRect">
            <a:avLst>
              <a:gd name="adj" fmla="val 10000"/>
            </a:avLst>
          </a:prstGeom>
        </p:spPr>
        <p:style>
          <a:lnRef idx="0">
            <a:schemeClr val="dk1">
              <a:hueOff val="0"/>
              <a:satOff val="0"/>
              <a:lumOff val="0"/>
              <a:alphaOff val="0"/>
            </a:schemeClr>
          </a:lnRef>
          <a:fillRef idx="1">
            <a:schemeClr val="bg1">
              <a:lumMod val="95000"/>
              <a:hueOff val="0"/>
              <a:satOff val="0"/>
              <a:lumOff val="0"/>
              <a:alphaOff val="0"/>
            </a:schemeClr>
          </a:fillRef>
          <a:effectRef idx="0">
            <a:schemeClr val="bg1">
              <a:lumMod val="95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3" name="Rectangle 32" descr="Shirt">
            <a:extLst>
              <a:ext uri="{FF2B5EF4-FFF2-40B4-BE49-F238E27FC236}">
                <a16:creationId xmlns:a16="http://schemas.microsoft.com/office/drawing/2014/main" id="{656D1645-C5DF-4F66-A46B-8513F4CBA4A6}"/>
              </a:ext>
            </a:extLst>
          </p:cNvPr>
          <p:cNvSpPr/>
          <p:nvPr/>
        </p:nvSpPr>
        <p:spPr>
          <a:xfrm>
            <a:off x="5702844" y="2951323"/>
            <a:ext cx="924626" cy="924626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50C69CEE-B49A-4B2B-BE8B-A3B310B4CA64}"/>
              </a:ext>
            </a:extLst>
          </p:cNvPr>
          <p:cNvSpPr/>
          <p:nvPr/>
        </p:nvSpPr>
        <p:spPr>
          <a:xfrm>
            <a:off x="7136016" y="2573067"/>
            <a:ext cx="4571887" cy="1681139"/>
          </a:xfrm>
          <a:custGeom>
            <a:avLst/>
            <a:gdLst>
              <a:gd name="connsiteX0" fmla="*/ 0 w 4571887"/>
              <a:gd name="connsiteY0" fmla="*/ 0 h 1681139"/>
              <a:gd name="connsiteX1" fmla="*/ 4571887 w 4571887"/>
              <a:gd name="connsiteY1" fmla="*/ 0 h 1681139"/>
              <a:gd name="connsiteX2" fmla="*/ 4571887 w 4571887"/>
              <a:gd name="connsiteY2" fmla="*/ 1681139 h 1681139"/>
              <a:gd name="connsiteX3" fmla="*/ 0 w 4571887"/>
              <a:gd name="connsiteY3" fmla="*/ 1681139 h 1681139"/>
              <a:gd name="connsiteX4" fmla="*/ 0 w 4571887"/>
              <a:gd name="connsiteY4" fmla="*/ 0 h 16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1887" h="1681139">
                <a:moveTo>
                  <a:pt x="0" y="0"/>
                </a:moveTo>
                <a:lnTo>
                  <a:pt x="4571887" y="0"/>
                </a:lnTo>
                <a:lnTo>
                  <a:pt x="4571887" y="1681139"/>
                </a:lnTo>
                <a:lnTo>
                  <a:pt x="0" y="168113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77921" tIns="177921" rIns="177921" bIns="177921" numCol="1" spcCol="1270" anchor="ctr" anchorCtr="0">
            <a:noAutofit/>
          </a:bodyPr>
          <a:lstStyle/>
          <a:p>
            <a:pPr marL="0" lvl="0" indent="0" algn="l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500" kern="1200" dirty="0"/>
              <a:t>2. Why casual would buy annual membership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F138D73B-F500-42F0-919B-E7A6BAEC8F9E}"/>
              </a:ext>
            </a:extLst>
          </p:cNvPr>
          <p:cNvSpPr/>
          <p:nvPr/>
        </p:nvSpPr>
        <p:spPr>
          <a:xfrm>
            <a:off x="5194300" y="4674491"/>
            <a:ext cx="6513603" cy="1681139"/>
          </a:xfrm>
          <a:prstGeom prst="roundRect">
            <a:avLst>
              <a:gd name="adj" fmla="val 10000"/>
            </a:avLst>
          </a:prstGeom>
        </p:spPr>
        <p:style>
          <a:lnRef idx="0">
            <a:schemeClr val="dk1">
              <a:hueOff val="0"/>
              <a:satOff val="0"/>
              <a:lumOff val="0"/>
              <a:alphaOff val="0"/>
            </a:schemeClr>
          </a:lnRef>
          <a:fillRef idx="1">
            <a:schemeClr val="bg1">
              <a:lumMod val="95000"/>
              <a:hueOff val="0"/>
              <a:satOff val="0"/>
              <a:lumOff val="0"/>
              <a:alphaOff val="0"/>
            </a:schemeClr>
          </a:fillRef>
          <a:effectRef idx="0">
            <a:schemeClr val="bg1">
              <a:lumMod val="95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6" name="Rectangle 35" descr="Megaphone">
            <a:extLst>
              <a:ext uri="{FF2B5EF4-FFF2-40B4-BE49-F238E27FC236}">
                <a16:creationId xmlns:a16="http://schemas.microsoft.com/office/drawing/2014/main" id="{7667EF8D-043E-47A7-8F5B-BF70FD17042B}"/>
              </a:ext>
            </a:extLst>
          </p:cNvPr>
          <p:cNvSpPr/>
          <p:nvPr/>
        </p:nvSpPr>
        <p:spPr>
          <a:xfrm>
            <a:off x="5702844" y="5052748"/>
            <a:ext cx="924626" cy="924626"/>
          </a:xfrm>
          <a:prstGeom prst="rect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22E86CE-24BF-41C5-AA76-A7CAEE0DB5C5}"/>
              </a:ext>
            </a:extLst>
          </p:cNvPr>
          <p:cNvSpPr/>
          <p:nvPr/>
        </p:nvSpPr>
        <p:spPr>
          <a:xfrm>
            <a:off x="7136016" y="4674491"/>
            <a:ext cx="4571887" cy="1681139"/>
          </a:xfrm>
          <a:custGeom>
            <a:avLst/>
            <a:gdLst>
              <a:gd name="connsiteX0" fmla="*/ 0 w 4571887"/>
              <a:gd name="connsiteY0" fmla="*/ 0 h 1681139"/>
              <a:gd name="connsiteX1" fmla="*/ 4571887 w 4571887"/>
              <a:gd name="connsiteY1" fmla="*/ 0 h 1681139"/>
              <a:gd name="connsiteX2" fmla="*/ 4571887 w 4571887"/>
              <a:gd name="connsiteY2" fmla="*/ 1681139 h 1681139"/>
              <a:gd name="connsiteX3" fmla="*/ 0 w 4571887"/>
              <a:gd name="connsiteY3" fmla="*/ 1681139 h 1681139"/>
              <a:gd name="connsiteX4" fmla="*/ 0 w 4571887"/>
              <a:gd name="connsiteY4" fmla="*/ 0 h 1681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1887" h="1681139">
                <a:moveTo>
                  <a:pt x="0" y="0"/>
                </a:moveTo>
                <a:lnTo>
                  <a:pt x="4571887" y="0"/>
                </a:lnTo>
                <a:lnTo>
                  <a:pt x="4571887" y="1681139"/>
                </a:lnTo>
                <a:lnTo>
                  <a:pt x="0" y="168113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77921" tIns="177921" rIns="177921" bIns="177921" numCol="1" spcCol="1270" anchor="ctr" anchorCtr="0">
            <a:noAutofit/>
          </a:bodyPr>
          <a:lstStyle/>
          <a:p>
            <a:pPr marL="0" lvl="0" indent="0" algn="l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500" kern="1200" dirty="0"/>
              <a:t>3. How digital media can affect decision making in task 2.</a:t>
            </a:r>
          </a:p>
        </p:txBody>
      </p:sp>
    </p:spTree>
    <p:extLst>
      <p:ext uri="{BB962C8B-B14F-4D97-AF65-F5344CB8AC3E}">
        <p14:creationId xmlns:p14="http://schemas.microsoft.com/office/powerpoint/2010/main" val="2033668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4" grpId="0"/>
      <p:bldP spid="3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A16E9-828C-4F18-AC8F-2193BE08C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</a:rPr>
              <a:t>DATA MODEL</a:t>
            </a:r>
            <a:endParaRPr lang="zh-HK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39F53-35CA-470E-BA47-0FA57B773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274051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2178-E5EE-436A-B66F-54D23E7A8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Procedures</a:t>
            </a:r>
            <a:endParaRPr lang="zh-HK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3FE6DB-772F-4240-A424-1375EC92EF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HK" dirty="0"/>
              <a:t>Phase 1 </a:t>
            </a:r>
          </a:p>
          <a:p>
            <a:pPr lvl="1"/>
            <a:r>
              <a:rPr lang="en-US" altLang="zh-HK" dirty="0"/>
              <a:t>EXCEL </a:t>
            </a:r>
            <a:r>
              <a:rPr lang="en-US" altLang="zh-HK" dirty="0">
                <a:sym typeface="Wingdings" panose="05000000000000000000" pitchFamily="2" charset="2"/>
              </a:rPr>
              <a:t> </a:t>
            </a:r>
            <a:r>
              <a:rPr lang="en-US" altLang="zh-HK" dirty="0" err="1">
                <a:sym typeface="Wingdings" panose="05000000000000000000" pitchFamily="2" charset="2"/>
              </a:rPr>
              <a:t>ride_length</a:t>
            </a:r>
            <a:r>
              <a:rPr lang="en-US" altLang="zh-HK" dirty="0">
                <a:sym typeface="Wingdings" panose="05000000000000000000" pitchFamily="2" charset="2"/>
              </a:rPr>
              <a:t>, weekday</a:t>
            </a:r>
          </a:p>
          <a:p>
            <a:pPr lvl="1"/>
            <a:r>
              <a:rPr lang="en-US" altLang="zh-HK" dirty="0">
                <a:sym typeface="Wingdings" panose="05000000000000000000" pitchFamily="2" charset="2"/>
              </a:rPr>
              <a:t>Merge &amp; store in database</a:t>
            </a:r>
          </a:p>
          <a:p>
            <a:pPr lvl="1"/>
            <a:endParaRPr lang="en-US" altLang="zh-HK" dirty="0">
              <a:sym typeface="Wingdings" panose="05000000000000000000" pitchFamily="2" charset="2"/>
            </a:endParaRPr>
          </a:p>
          <a:p>
            <a:r>
              <a:rPr lang="en-US" altLang="zh-HK" dirty="0">
                <a:sym typeface="Wingdings" panose="05000000000000000000" pitchFamily="2" charset="2"/>
              </a:rPr>
              <a:t>Phase 2:</a:t>
            </a:r>
          </a:p>
          <a:p>
            <a:pPr lvl="1"/>
            <a:r>
              <a:rPr lang="en-US" altLang="zh-HK" dirty="0">
                <a:sym typeface="Wingdings" panose="05000000000000000000" pitchFamily="2" charset="2"/>
              </a:rPr>
              <a:t>SQL cleaning (split tables &amp; fill null values in </a:t>
            </a:r>
            <a:r>
              <a:rPr lang="en-US" altLang="zh-HK" dirty="0" err="1">
                <a:sym typeface="Wingdings" panose="05000000000000000000" pitchFamily="2" charset="2"/>
              </a:rPr>
              <a:t>station_name</a:t>
            </a:r>
            <a:r>
              <a:rPr lang="en-US" altLang="zh-HK" dirty="0">
                <a:sym typeface="Wingdings" panose="05000000000000000000" pitchFamily="2" charset="2"/>
              </a:rPr>
              <a:t>, id)</a:t>
            </a:r>
          </a:p>
          <a:p>
            <a:pPr lvl="1"/>
            <a:r>
              <a:rPr lang="en-US" altLang="zh-HK" dirty="0">
                <a:sym typeface="Wingdings" panose="05000000000000000000" pitchFamily="2" charset="2"/>
              </a:rPr>
              <a:t>Python merge &amp; cleaning (remove not meaningful </a:t>
            </a:r>
            <a:r>
              <a:rPr lang="en-US" altLang="zh-HK" dirty="0" err="1">
                <a:sym typeface="Wingdings" panose="05000000000000000000" pitchFamily="2" charset="2"/>
              </a:rPr>
              <a:t>ride_length</a:t>
            </a:r>
            <a:r>
              <a:rPr lang="en-US" altLang="zh-HK" dirty="0">
                <a:sym typeface="Wingdings" panose="05000000000000000000" pitchFamily="2" charset="2"/>
              </a:rPr>
              <a:t> value, add </a:t>
            </a:r>
            <a:r>
              <a:rPr lang="en-US" altLang="zh-HK" dirty="0" err="1">
                <a:sym typeface="Wingdings" panose="05000000000000000000" pitchFamily="2" charset="2"/>
              </a:rPr>
              <a:t>time_slot</a:t>
            </a:r>
            <a:r>
              <a:rPr lang="en-US" altLang="zh-HK" dirty="0">
                <a:sym typeface="Wingdings" panose="05000000000000000000" pitchFamily="2" charset="2"/>
              </a:rPr>
              <a:t> columns and grouping </a:t>
            </a:r>
            <a:r>
              <a:rPr lang="en-US" altLang="zh-HK" dirty="0" err="1">
                <a:sym typeface="Wingdings" panose="05000000000000000000" pitchFamily="2" charset="2"/>
              </a:rPr>
              <a:t>ride_length</a:t>
            </a:r>
            <a:r>
              <a:rPr lang="en-US" altLang="zh-HK" dirty="0">
                <a:sym typeface="Wingdings" panose="05000000000000000000" pitchFamily="2" charset="2"/>
              </a:rPr>
              <a:t>)</a:t>
            </a:r>
          </a:p>
          <a:p>
            <a:pPr lvl="1"/>
            <a:endParaRPr lang="en-US" altLang="zh-HK" dirty="0">
              <a:sym typeface="Wingdings" panose="05000000000000000000" pitchFamily="2" charset="2"/>
            </a:endParaRPr>
          </a:p>
          <a:p>
            <a:r>
              <a:rPr lang="en-US" altLang="zh-HK" dirty="0">
                <a:sym typeface="Wingdings" panose="05000000000000000000" pitchFamily="2" charset="2"/>
              </a:rPr>
              <a:t>Phase 3:</a:t>
            </a:r>
          </a:p>
          <a:p>
            <a:pPr lvl="1"/>
            <a:r>
              <a:rPr lang="en-US" altLang="zh-HK" dirty="0">
                <a:sym typeface="Wingdings" panose="05000000000000000000" pitchFamily="2" charset="2"/>
              </a:rPr>
              <a:t>Preview difference in characteristics on casual and members</a:t>
            </a:r>
          </a:p>
        </p:txBody>
      </p:sp>
    </p:spTree>
    <p:extLst>
      <p:ext uri="{BB962C8B-B14F-4D97-AF65-F5344CB8AC3E}">
        <p14:creationId xmlns:p14="http://schemas.microsoft.com/office/powerpoint/2010/main" val="3776377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4FD0F-B0C0-4A8C-B022-CE8E5C838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64B9E7-56D8-4309-9EFB-9B67236F22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HK" dirty="0"/>
              <a:t>Phase 4:</a:t>
            </a:r>
          </a:p>
          <a:p>
            <a:pPr lvl="1"/>
            <a:r>
              <a:rPr lang="en-US" altLang="zh-HK" dirty="0"/>
              <a:t>Visualization by POWER BI</a:t>
            </a:r>
          </a:p>
          <a:p>
            <a:pPr lvl="1"/>
            <a:r>
              <a:rPr lang="en-US" altLang="zh-HK" dirty="0"/>
              <a:t>Analysis</a:t>
            </a:r>
          </a:p>
          <a:p>
            <a:pPr lvl="1"/>
            <a:endParaRPr lang="en-US" altLang="zh-HK" dirty="0"/>
          </a:p>
          <a:p>
            <a:r>
              <a:rPr lang="en-US" altLang="zh-HK" dirty="0"/>
              <a:t>Phase 5:</a:t>
            </a:r>
          </a:p>
          <a:p>
            <a:pPr lvl="1"/>
            <a:r>
              <a:rPr lang="en-US" altLang="zh-HK" dirty="0"/>
              <a:t>Recommendation</a:t>
            </a:r>
          </a:p>
        </p:txBody>
      </p:sp>
    </p:spTree>
    <p:extLst>
      <p:ext uri="{BB962C8B-B14F-4D97-AF65-F5344CB8AC3E}">
        <p14:creationId xmlns:p14="http://schemas.microsoft.com/office/powerpoint/2010/main" val="1000753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E82F1DF-6465-4F78-AC7E-4C8B3C9F4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LOG</a:t>
            </a:r>
            <a:endParaRPr lang="zh-HK" alt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107E89-E2A1-4A73-9114-D37E5D63CE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4233097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A16E9-828C-4F18-AC8F-2193BE08C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</a:rPr>
              <a:t>DATA CLEANING</a:t>
            </a:r>
            <a:endParaRPr lang="zh-HK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39F53-35CA-470E-BA47-0FA57B7732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r>
              <a:rPr lang="en-US" altLang="zh-HK" sz="2400" dirty="0"/>
              <a:t>1. </a:t>
            </a:r>
            <a:r>
              <a:rPr lang="en-US" altLang="zh-HK" sz="2000" dirty="0" err="1"/>
              <a:t>ride_length</a:t>
            </a:r>
            <a:endParaRPr lang="en-US" altLang="zh-HK" sz="2000" dirty="0"/>
          </a:p>
          <a:p>
            <a:pPr lvl="1"/>
            <a:r>
              <a:rPr lang="en-US" altLang="zh-HK" sz="2000" dirty="0"/>
              <a:t>If </a:t>
            </a:r>
            <a:r>
              <a:rPr lang="en-US" altLang="zh-HK" sz="2000" dirty="0" err="1"/>
              <a:t>end_time</a:t>
            </a:r>
            <a:r>
              <a:rPr lang="en-US" altLang="zh-HK" sz="2000" dirty="0"/>
              <a:t> &gt; </a:t>
            </a:r>
            <a:r>
              <a:rPr lang="en-US" altLang="zh-HK" sz="2000" dirty="0" err="1"/>
              <a:t>start_at_time</a:t>
            </a:r>
            <a:r>
              <a:rPr lang="en-US" altLang="zh-HK" sz="2000" dirty="0"/>
              <a:t>: obtain</a:t>
            </a:r>
          </a:p>
          <a:p>
            <a:pPr lvl="1"/>
            <a:r>
              <a:rPr lang="en-US" altLang="zh-HK" sz="2000" dirty="0"/>
              <a:t>Unify length 8 </a:t>
            </a:r>
          </a:p>
          <a:p>
            <a:pPr lvl="1"/>
            <a:r>
              <a:rPr lang="en-US" altLang="zh-HK" sz="2000" dirty="0"/>
              <a:t>0:00:00 to 00:00:00 </a:t>
            </a:r>
            <a:r>
              <a:rPr lang="en-US" altLang="zh-HK" sz="2000" dirty="0">
                <a:sym typeface="Wingdings" panose="05000000000000000000" pitchFamily="2" charset="2"/>
              </a:rPr>
              <a:t> shown in mins</a:t>
            </a:r>
            <a:endParaRPr lang="en-US" altLang="zh-HK" dirty="0"/>
          </a:p>
          <a:p>
            <a:pPr lvl="1"/>
            <a:endParaRPr lang="en-US" altLang="zh-HK" sz="2000" dirty="0"/>
          </a:p>
          <a:p>
            <a:r>
              <a:rPr lang="en-US" altLang="zh-HK" sz="2400" dirty="0"/>
              <a:t>2. </a:t>
            </a:r>
            <a:r>
              <a:rPr lang="en-US" altLang="zh-HK" sz="2000" dirty="0" err="1"/>
              <a:t>day_of_week</a:t>
            </a:r>
            <a:endParaRPr lang="en-US" altLang="zh-HK" sz="2000" dirty="0"/>
          </a:p>
          <a:p>
            <a:pPr lvl="1"/>
            <a:r>
              <a:rPr lang="en-US" altLang="zh-HK" sz="2000" dirty="0"/>
              <a:t>If </a:t>
            </a:r>
            <a:r>
              <a:rPr lang="en-US" altLang="zh-HK" sz="2000" dirty="0" err="1"/>
              <a:t>start_at_time</a:t>
            </a:r>
            <a:r>
              <a:rPr lang="en-US" altLang="zh-HK" sz="2000" dirty="0"/>
              <a:t> is not null: obtain</a:t>
            </a:r>
          </a:p>
          <a:p>
            <a:pPr lvl="1"/>
            <a:endParaRPr lang="en-US" altLang="zh-HK" sz="2000" dirty="0"/>
          </a:p>
          <a:p>
            <a:pPr lvl="1"/>
            <a:endParaRPr lang="en-US" altLang="zh-HK" sz="2000" dirty="0"/>
          </a:p>
        </p:txBody>
      </p:sp>
    </p:spTree>
    <p:extLst>
      <p:ext uri="{BB962C8B-B14F-4D97-AF65-F5344CB8AC3E}">
        <p14:creationId xmlns:p14="http://schemas.microsoft.com/office/powerpoint/2010/main" val="3214286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444</TotalTime>
  <Words>1441</Words>
  <Application>Microsoft Office PowerPoint</Application>
  <PresentationFormat>Widescreen</PresentationFormat>
  <Paragraphs>181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Aharoni</vt:lpstr>
      <vt:lpstr>Arial</vt:lpstr>
      <vt:lpstr>Arial Black</vt:lpstr>
      <vt:lpstr>Calibri</vt:lpstr>
      <vt:lpstr>Calibri Light</vt:lpstr>
      <vt:lpstr>Open Sans</vt:lpstr>
      <vt:lpstr>Office Theme</vt:lpstr>
      <vt:lpstr>Case Study</vt:lpstr>
      <vt:lpstr>Content</vt:lpstr>
      <vt:lpstr>Cyclistic</vt:lpstr>
      <vt:lpstr>Business Task</vt:lpstr>
      <vt:lpstr>DATA MODEL</vt:lpstr>
      <vt:lpstr>Procedures</vt:lpstr>
      <vt:lpstr>PowerPoint Presentation</vt:lpstr>
      <vt:lpstr>LOG</vt:lpstr>
      <vt:lpstr>DATA CLEANING</vt:lpstr>
      <vt:lpstr>Action: Fill values !!</vt:lpstr>
      <vt:lpstr>PowerPoint Presentation</vt:lpstr>
      <vt:lpstr>PowerPoint Presentation</vt:lpstr>
      <vt:lpstr>PowerPoint Presentation</vt:lpstr>
      <vt:lpstr>Divide into FIVE SEPARATE TABLE  </vt:lpstr>
      <vt:lpstr>Null table 1 &amp; 2</vt:lpstr>
      <vt:lpstr>Null table 3&amp;4</vt:lpstr>
      <vt:lpstr>FULL station Data</vt:lpstr>
      <vt:lpstr>Ref table</vt:lpstr>
      <vt:lpstr>Solution (In SQL)</vt:lpstr>
      <vt:lpstr>PowerPoint Presentation</vt:lpstr>
      <vt:lpstr>Solution (In Python)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</dc:title>
  <dc:creator>123</dc:creator>
  <cp:lastModifiedBy>123</cp:lastModifiedBy>
  <cp:revision>146</cp:revision>
  <dcterms:created xsi:type="dcterms:W3CDTF">2021-12-01T12:22:43Z</dcterms:created>
  <dcterms:modified xsi:type="dcterms:W3CDTF">2021-12-02T20:38:04Z</dcterms:modified>
</cp:coreProperties>
</file>

<file path=docProps/thumbnail.jpeg>
</file>